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media/image5.jpg" ContentType="image/jpg"/>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6" r:id="rId2"/>
    <p:sldId id="270" r:id="rId3"/>
    <p:sldId id="257" r:id="rId4"/>
    <p:sldId id="261" r:id="rId5"/>
    <p:sldId id="262" r:id="rId6"/>
    <p:sldId id="263" r:id="rId7"/>
    <p:sldId id="264" r:id="rId8"/>
    <p:sldId id="267" r:id="rId9"/>
    <p:sldId id="268" r:id="rId10"/>
    <p:sldId id="269" r:id="rId11"/>
    <p:sldId id="271" r:id="rId12"/>
    <p:sldId id="260" r:id="rId13"/>
  </p:sldIdLst>
  <p:sldSz cx="9144000" cy="5143500" type="screen16x9"/>
  <p:notesSz cx="9144000" cy="51435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2"/>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257175"/>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5180013" y="0"/>
            <a:ext cx="3962400" cy="257175"/>
          </a:xfrm>
          <a:prstGeom prst="rect">
            <a:avLst/>
          </a:prstGeom>
        </p:spPr>
        <p:txBody>
          <a:bodyPr vert="horz" lIns="91440" tIns="45720" rIns="91440" bIns="45720" rtlCol="0"/>
          <a:lstStyle>
            <a:lvl1pPr algn="r">
              <a:defRPr sz="1200"/>
            </a:lvl1pPr>
          </a:lstStyle>
          <a:p>
            <a:fld id="{65E3EE4B-F426-45E7-9672-51262287EC4B}" type="datetimeFigureOut">
              <a:rPr lang="en-IN" smtClean="0"/>
              <a:t>10-03-2023</a:t>
            </a:fld>
            <a:endParaRPr lang="en-IN"/>
          </a:p>
        </p:txBody>
      </p:sp>
      <p:sp>
        <p:nvSpPr>
          <p:cNvPr id="4" name="Slide Image Placeholder 3"/>
          <p:cNvSpPr>
            <a:spLocks noGrp="1" noRot="1" noChangeAspect="1"/>
          </p:cNvSpPr>
          <p:nvPr>
            <p:ph type="sldImg" idx="2"/>
          </p:nvPr>
        </p:nvSpPr>
        <p:spPr>
          <a:xfrm>
            <a:off x="3028950" y="642938"/>
            <a:ext cx="3086100" cy="173672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914400" y="2474913"/>
            <a:ext cx="7315200" cy="20256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4886325"/>
            <a:ext cx="3962400" cy="257175"/>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5180013" y="4886325"/>
            <a:ext cx="3962400" cy="257175"/>
          </a:xfrm>
          <a:prstGeom prst="rect">
            <a:avLst/>
          </a:prstGeom>
        </p:spPr>
        <p:txBody>
          <a:bodyPr vert="horz" lIns="91440" tIns="45720" rIns="91440" bIns="45720" rtlCol="0" anchor="b"/>
          <a:lstStyle>
            <a:lvl1pPr algn="r">
              <a:defRPr sz="1200"/>
            </a:lvl1pPr>
          </a:lstStyle>
          <a:p>
            <a:fld id="{B5D1FF93-E0CC-45A0-BC0A-0280D7BC27FE}" type="slidenum">
              <a:rPr lang="en-IN" smtClean="0"/>
              <a:t>‹#›</a:t>
            </a:fld>
            <a:endParaRPr lang="en-IN"/>
          </a:p>
        </p:txBody>
      </p:sp>
    </p:spTree>
    <p:extLst>
      <p:ext uri="{BB962C8B-B14F-4D97-AF65-F5344CB8AC3E}">
        <p14:creationId xmlns:p14="http://schemas.microsoft.com/office/powerpoint/2010/main" val="10960495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p:cNvGrpSpPr/>
        <p:nvPr/>
      </p:nvGrpSpPr>
      <p:grpSpPr>
        <a:xfrm>
          <a:off x="0" y="0"/>
          <a:ext cx="0" cy="0"/>
          <a:chOff x="0" y="0"/>
          <a:chExt cx="0" cy="0"/>
        </a:xfrm>
      </p:grpSpPr>
      <p:sp>
        <p:nvSpPr>
          <p:cNvPr id="1836" name="Google Shape;1836;p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37" name="Google Shape;1837;p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975486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5"/>
        <p:cNvGrpSpPr/>
        <p:nvPr/>
      </p:nvGrpSpPr>
      <p:grpSpPr>
        <a:xfrm>
          <a:off x="0" y="0"/>
          <a:ext cx="0" cy="0"/>
          <a:chOff x="0" y="0"/>
          <a:chExt cx="0" cy="0"/>
        </a:xfrm>
      </p:grpSpPr>
      <p:sp>
        <p:nvSpPr>
          <p:cNvPr id="1876" name="Google Shape;1876;p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77" name="Google Shape;1877;p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08848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1594485"/>
            <a:ext cx="7772400" cy="1080135"/>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371600" y="2880360"/>
            <a:ext cx="6400800" cy="128587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3/10/2023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600" b="1" i="1">
                <a:solidFill>
                  <a:schemeClr val="bg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3/10/2023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600" b="1" i="1">
                <a:solidFill>
                  <a:schemeClr val="bg1"/>
                </a:solidFill>
                <a:latin typeface="Trebuchet MS"/>
                <a:cs typeface="Trebuchet MS"/>
              </a:defRPr>
            </a:lvl1pPr>
          </a:lstStyle>
          <a:p>
            <a:endParaRPr/>
          </a:p>
        </p:txBody>
      </p:sp>
      <p:sp>
        <p:nvSpPr>
          <p:cNvPr id="3" name="Holder 3"/>
          <p:cNvSpPr>
            <a:spLocks noGrp="1"/>
          </p:cNvSpPr>
          <p:nvPr>
            <p:ph sz="half" idx="2"/>
          </p:nvPr>
        </p:nvSpPr>
        <p:spPr>
          <a:xfrm>
            <a:off x="457200" y="1183005"/>
            <a:ext cx="3977640" cy="339471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183005"/>
            <a:ext cx="3977640" cy="339471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3/10/2023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600" b="1" i="1">
                <a:solidFill>
                  <a:schemeClr val="bg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3/10/2023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3/10/2023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0"/>
        <p:cNvGrpSpPr/>
        <p:nvPr/>
      </p:nvGrpSpPr>
      <p:grpSpPr>
        <a:xfrm>
          <a:off x="0" y="0"/>
          <a:ext cx="0" cy="0"/>
          <a:chOff x="0" y="0"/>
          <a:chExt cx="0" cy="0"/>
        </a:xfrm>
      </p:grpSpPr>
      <p:pic>
        <p:nvPicPr>
          <p:cNvPr id="11" name="Google Shape;11;p215" descr="A picture containing person, computer, indoor&#10;&#10;Description automatically generated"/>
          <p:cNvPicPr preferRelativeResize="0"/>
          <p:nvPr/>
        </p:nvPicPr>
        <p:blipFill rotWithShape="1">
          <a:blip r:embed="rId2">
            <a:alphaModFix/>
          </a:blip>
          <a:srcRect r="11110"/>
          <a:stretch/>
        </p:blipFill>
        <p:spPr>
          <a:xfrm flipH="1">
            <a:off x="0" y="0"/>
            <a:ext cx="9144000" cy="5143494"/>
          </a:xfrm>
          <a:prstGeom prst="rect">
            <a:avLst/>
          </a:prstGeom>
          <a:noFill/>
          <a:ln>
            <a:noFill/>
          </a:ln>
        </p:spPr>
      </p:pic>
      <p:pic>
        <p:nvPicPr>
          <p:cNvPr id="12" name="Google Shape;12;p215" descr="Shape&#10;&#10;Description automatically generated with low confidence"/>
          <p:cNvPicPr preferRelativeResize="0"/>
          <p:nvPr/>
        </p:nvPicPr>
        <p:blipFill rotWithShape="1">
          <a:blip r:embed="rId3">
            <a:alphaModFix/>
          </a:blip>
          <a:srcRect/>
          <a:stretch/>
        </p:blipFill>
        <p:spPr>
          <a:xfrm>
            <a:off x="0" y="6"/>
            <a:ext cx="9143990" cy="5148000"/>
          </a:xfrm>
          <a:prstGeom prst="rect">
            <a:avLst/>
          </a:prstGeom>
          <a:noFill/>
          <a:ln>
            <a:noFill/>
          </a:ln>
        </p:spPr>
      </p:pic>
      <p:sp>
        <p:nvSpPr>
          <p:cNvPr id="13" name="Google Shape;13;p215"/>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4" name="Google Shape;14;p21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5" name="Google Shape;15;p21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 name="Google Shape;16;p21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37643286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1_Caption">
    <p:spTree>
      <p:nvGrpSpPr>
        <p:cNvPr id="1" name="Shape 26"/>
        <p:cNvGrpSpPr/>
        <p:nvPr/>
      </p:nvGrpSpPr>
      <p:grpSpPr>
        <a:xfrm>
          <a:off x="0" y="0"/>
          <a:ext cx="0" cy="0"/>
          <a:chOff x="0" y="0"/>
          <a:chExt cx="0" cy="0"/>
        </a:xfrm>
      </p:grpSpPr>
      <p:pic>
        <p:nvPicPr>
          <p:cNvPr id="27" name="Google Shape;27;p217" descr="A computer on a table&#10;&#10;Description automatically generated with medium confidence"/>
          <p:cNvPicPr preferRelativeResize="0"/>
          <p:nvPr/>
        </p:nvPicPr>
        <p:blipFill rotWithShape="1">
          <a:blip r:embed="rId2">
            <a:alphaModFix/>
          </a:blip>
          <a:srcRect t="8552" r="1749" b="8552"/>
          <a:stretch/>
        </p:blipFill>
        <p:spPr>
          <a:xfrm>
            <a:off x="-1" y="-1"/>
            <a:ext cx="9144001" cy="5143501"/>
          </a:xfrm>
          <a:prstGeom prst="rect">
            <a:avLst/>
          </a:prstGeom>
          <a:noFill/>
          <a:ln>
            <a:noFill/>
          </a:ln>
        </p:spPr>
      </p:pic>
      <p:pic>
        <p:nvPicPr>
          <p:cNvPr id="28" name="Google Shape;28;p2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29" name="Google Shape;29;p217"/>
          <p:cNvSpPr/>
          <p:nvPr/>
        </p:nvSpPr>
        <p:spPr>
          <a:xfrm>
            <a:off x="2240495" y="1407885"/>
            <a:ext cx="4811571" cy="76670"/>
          </a:xfrm>
          <a:prstGeom prst="rect">
            <a:avLst/>
          </a:prstGeom>
          <a:solidFill>
            <a:srgbClr val="F0C8C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30" name="Google Shape;30;p217" descr="Shape&#10;&#10;Description automatically generated with low confidence"/>
          <p:cNvPicPr preferRelativeResize="0"/>
          <p:nvPr/>
        </p:nvPicPr>
        <p:blipFill rotWithShape="1">
          <a:blip r:embed="rId4">
            <a:alphaModFix/>
          </a:blip>
          <a:srcRect/>
          <a:stretch/>
        </p:blipFill>
        <p:spPr>
          <a:xfrm>
            <a:off x="2692835" y="1785257"/>
            <a:ext cx="1181100" cy="1181100"/>
          </a:xfrm>
          <a:prstGeom prst="rect">
            <a:avLst/>
          </a:prstGeom>
          <a:noFill/>
          <a:ln>
            <a:noFill/>
          </a:ln>
        </p:spPr>
      </p:pic>
      <p:sp>
        <p:nvSpPr>
          <p:cNvPr id="31" name="Google Shape;31;p217"/>
          <p:cNvSpPr/>
          <p:nvPr/>
        </p:nvSpPr>
        <p:spPr>
          <a:xfrm>
            <a:off x="2233323" y="613458"/>
            <a:ext cx="4818743" cy="79442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2" name="Google Shape;32;p217"/>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chemeClr val="lt1"/>
              </a:buClr>
              <a:buSzPts val="1800"/>
              <a:buFont typeface="Arial"/>
              <a:buNone/>
              <a:defRPr sz="1800" b="1" i="1"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 name="Google Shape;33;p217"/>
          <p:cNvSpPr txBox="1">
            <a:spLocks noGrp="1"/>
          </p:cNvSpPr>
          <p:nvPr>
            <p:ph type="body" idx="2"/>
          </p:nvPr>
        </p:nvSpPr>
        <p:spPr>
          <a:xfrm>
            <a:off x="4079630" y="1996884"/>
            <a:ext cx="2722324"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1400" b="1" i="1" u="none" strike="noStrike" cap="none">
                <a:solidFill>
                  <a:schemeClr val="lt2"/>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15501357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2091662" y="755499"/>
            <a:ext cx="4960675" cy="513080"/>
          </a:xfrm>
          <a:prstGeom prst="rect">
            <a:avLst/>
          </a:prstGeom>
        </p:spPr>
        <p:txBody>
          <a:bodyPr wrap="square" lIns="0" tIns="0" rIns="0" bIns="0">
            <a:spAutoFit/>
          </a:bodyPr>
          <a:lstStyle>
            <a:lvl1pPr>
              <a:defRPr sz="1600" b="1" i="1">
                <a:solidFill>
                  <a:schemeClr val="bg1"/>
                </a:solidFill>
                <a:latin typeface="Trebuchet MS"/>
                <a:cs typeface="Trebuchet MS"/>
              </a:defRPr>
            </a:lvl1pPr>
          </a:lstStyle>
          <a:p>
            <a:endParaRPr/>
          </a:p>
        </p:txBody>
      </p:sp>
      <p:sp>
        <p:nvSpPr>
          <p:cNvPr id="3" name="Holder 3"/>
          <p:cNvSpPr>
            <a:spLocks noGrp="1"/>
          </p:cNvSpPr>
          <p:nvPr>
            <p:ph type="body" idx="1"/>
          </p:nvPr>
        </p:nvSpPr>
        <p:spPr>
          <a:xfrm>
            <a:off x="457200" y="1183005"/>
            <a:ext cx="8229600" cy="339471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3108960" y="4783455"/>
            <a:ext cx="2926080" cy="25717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4783455"/>
            <a:ext cx="2103120" cy="25717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3/10/2023</a:t>
            </a:fld>
            <a:endParaRPr lang="en-US"/>
          </a:p>
        </p:txBody>
      </p:sp>
      <p:sp>
        <p:nvSpPr>
          <p:cNvPr id="6" name="Holder 6"/>
          <p:cNvSpPr>
            <a:spLocks noGrp="1"/>
          </p:cNvSpPr>
          <p:nvPr>
            <p:ph type="sldNum" sz="quarter" idx="7"/>
          </p:nvPr>
        </p:nvSpPr>
        <p:spPr>
          <a:xfrm>
            <a:off x="6583680" y="4783455"/>
            <a:ext cx="2103120" cy="25717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nand0512"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4140"/>
            <a:ext cx="9143999" cy="5135216"/>
          </a:xfrm>
          <a:prstGeom prst="rect">
            <a:avLst/>
          </a:prstGeom>
        </p:spPr>
      </p:pic>
      <p:sp>
        <p:nvSpPr>
          <p:cNvPr id="3" name="object 3"/>
          <p:cNvSpPr/>
          <p:nvPr/>
        </p:nvSpPr>
        <p:spPr>
          <a:xfrm>
            <a:off x="343813" y="3257405"/>
            <a:ext cx="527050" cy="0"/>
          </a:xfrm>
          <a:custGeom>
            <a:avLst/>
            <a:gdLst/>
            <a:ahLst/>
            <a:cxnLst/>
            <a:rect l="l" t="t" r="r" b="b"/>
            <a:pathLst>
              <a:path w="527050">
                <a:moveTo>
                  <a:pt x="0" y="0"/>
                </a:moveTo>
                <a:lnTo>
                  <a:pt x="527042" y="0"/>
                </a:lnTo>
              </a:path>
            </a:pathLst>
          </a:custGeom>
          <a:ln w="28574">
            <a:solidFill>
              <a:srgbClr val="22366A"/>
            </a:solidFill>
          </a:ln>
        </p:spPr>
        <p:txBody>
          <a:bodyPr wrap="square" lIns="0" tIns="0" rIns="0" bIns="0" rtlCol="0"/>
          <a:lstStyle/>
          <a:p>
            <a:endParaRPr/>
          </a:p>
        </p:txBody>
      </p:sp>
      <p:sp>
        <p:nvSpPr>
          <p:cNvPr id="4" name="object 4"/>
          <p:cNvSpPr txBox="1">
            <a:spLocks noGrp="1"/>
          </p:cNvSpPr>
          <p:nvPr>
            <p:ph type="title"/>
          </p:nvPr>
        </p:nvSpPr>
        <p:spPr>
          <a:xfrm>
            <a:off x="334280" y="2364680"/>
            <a:ext cx="2907030" cy="756920"/>
          </a:xfrm>
          <a:prstGeom prst="rect">
            <a:avLst/>
          </a:prstGeom>
        </p:spPr>
        <p:txBody>
          <a:bodyPr vert="horz" wrap="square" lIns="0" tIns="12700" rIns="0" bIns="0" rtlCol="0">
            <a:spAutoFit/>
          </a:bodyPr>
          <a:lstStyle/>
          <a:p>
            <a:pPr marL="12700" marR="5080">
              <a:lnSpc>
                <a:spcPct val="100000"/>
              </a:lnSpc>
              <a:spcBef>
                <a:spcPts val="100"/>
              </a:spcBef>
            </a:pPr>
            <a:r>
              <a:rPr sz="2400" i="0" spc="-170">
                <a:solidFill>
                  <a:srgbClr val="223668"/>
                </a:solidFill>
                <a:latin typeface="Trebuchet MS"/>
                <a:cs typeface="Trebuchet MS"/>
              </a:rPr>
              <a:t>12.</a:t>
            </a:r>
            <a:r>
              <a:rPr sz="2400" i="0" spc="-225">
                <a:solidFill>
                  <a:srgbClr val="223668"/>
                </a:solidFill>
                <a:latin typeface="Trebuchet MS"/>
                <a:cs typeface="Trebuchet MS"/>
              </a:rPr>
              <a:t> </a:t>
            </a:r>
            <a:r>
              <a:rPr sz="2400" i="0" spc="65">
                <a:solidFill>
                  <a:srgbClr val="223668"/>
                </a:solidFill>
                <a:latin typeface="Trebuchet MS"/>
                <a:cs typeface="Trebuchet MS"/>
              </a:rPr>
              <a:t>W</a:t>
            </a:r>
            <a:r>
              <a:rPr sz="2400" i="0" spc="15">
                <a:solidFill>
                  <a:srgbClr val="223668"/>
                </a:solidFill>
                <a:latin typeface="Trebuchet MS"/>
                <a:cs typeface="Trebuchet MS"/>
              </a:rPr>
              <a:t>or</a:t>
            </a:r>
            <a:r>
              <a:rPr sz="2400" i="0" spc="-45">
                <a:solidFill>
                  <a:srgbClr val="223668"/>
                </a:solidFill>
                <a:latin typeface="Trebuchet MS"/>
                <a:cs typeface="Trebuchet MS"/>
              </a:rPr>
              <a:t>k</a:t>
            </a:r>
            <a:r>
              <a:rPr sz="2400" i="0" spc="10">
                <a:solidFill>
                  <a:srgbClr val="223668"/>
                </a:solidFill>
                <a:latin typeface="Trebuchet MS"/>
                <a:cs typeface="Trebuchet MS"/>
              </a:rPr>
              <a:t>o</a:t>
            </a:r>
            <a:r>
              <a:rPr sz="2400" i="0" spc="25">
                <a:solidFill>
                  <a:srgbClr val="223668"/>
                </a:solidFill>
                <a:latin typeface="Trebuchet MS"/>
                <a:cs typeface="Trebuchet MS"/>
              </a:rPr>
              <a:t>ut</a:t>
            </a:r>
            <a:r>
              <a:rPr sz="2400" i="0" spc="-185">
                <a:solidFill>
                  <a:srgbClr val="223668"/>
                </a:solidFill>
                <a:latin typeface="Trebuchet MS"/>
                <a:cs typeface="Trebuchet MS"/>
              </a:rPr>
              <a:t> </a:t>
            </a:r>
            <a:r>
              <a:rPr sz="2400" i="0" spc="-30">
                <a:solidFill>
                  <a:srgbClr val="223668"/>
                </a:solidFill>
                <a:latin typeface="Trebuchet MS"/>
                <a:cs typeface="Trebuchet MS"/>
              </a:rPr>
              <a:t>T</a:t>
            </a:r>
            <a:r>
              <a:rPr sz="2400" i="0" spc="-70">
                <a:solidFill>
                  <a:srgbClr val="223668"/>
                </a:solidFill>
                <a:latin typeface="Trebuchet MS"/>
                <a:cs typeface="Trebuchet MS"/>
              </a:rPr>
              <a:t>r</a:t>
            </a:r>
            <a:r>
              <a:rPr sz="2400" i="0" spc="75">
                <a:solidFill>
                  <a:srgbClr val="223668"/>
                </a:solidFill>
                <a:latin typeface="Trebuchet MS"/>
                <a:cs typeface="Trebuchet MS"/>
              </a:rPr>
              <a:t>a</a:t>
            </a:r>
            <a:r>
              <a:rPr sz="2400" i="0" spc="70">
                <a:solidFill>
                  <a:srgbClr val="223668"/>
                </a:solidFill>
                <a:latin typeface="Trebuchet MS"/>
                <a:cs typeface="Trebuchet MS"/>
              </a:rPr>
              <a:t>c</a:t>
            </a:r>
            <a:r>
              <a:rPr sz="2400" i="0" spc="5">
                <a:solidFill>
                  <a:srgbClr val="223668"/>
                </a:solidFill>
                <a:latin typeface="Trebuchet MS"/>
                <a:cs typeface="Trebuchet MS"/>
              </a:rPr>
              <a:t>k</a:t>
            </a:r>
            <a:r>
              <a:rPr sz="2400" i="0" spc="-20">
                <a:solidFill>
                  <a:srgbClr val="223668"/>
                </a:solidFill>
                <a:latin typeface="Trebuchet MS"/>
                <a:cs typeface="Trebuchet MS"/>
              </a:rPr>
              <a:t>er  </a:t>
            </a:r>
            <a:r>
              <a:rPr sz="2400" i="0" spc="35">
                <a:solidFill>
                  <a:srgbClr val="223668"/>
                </a:solidFill>
                <a:latin typeface="Trebuchet MS"/>
                <a:cs typeface="Trebuchet MS"/>
              </a:rPr>
              <a:t>Application</a:t>
            </a:r>
            <a:endParaRPr sz="2400">
              <a:latin typeface="Trebuchet MS"/>
              <a:cs typeface="Trebuchet M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0270F-B0C7-2A8E-F7F3-EF2F77D9954A}"/>
              </a:ext>
            </a:extLst>
          </p:cNvPr>
          <p:cNvSpPr>
            <a:spLocks noGrp="1"/>
          </p:cNvSpPr>
          <p:nvPr>
            <p:ph type="title"/>
          </p:nvPr>
        </p:nvSpPr>
        <p:spPr>
          <a:xfrm>
            <a:off x="312054" y="234638"/>
            <a:ext cx="4960675" cy="276999"/>
          </a:xfrm>
        </p:spPr>
        <p:txBody>
          <a:bodyPr wrap="square" lIns="0" tIns="0" rIns="0" bIns="0" anchor="t">
            <a:spAutoFit/>
          </a:bodyPr>
          <a:lstStyle/>
          <a:p>
            <a:r>
              <a:rPr lang="en-US" sz="1800" i="0" dirty="0">
                <a:solidFill>
                  <a:schemeClr val="tx1"/>
                </a:solidFill>
              </a:rPr>
              <a:t>OPERATIONAL SCENARIOS</a:t>
            </a:r>
          </a:p>
        </p:txBody>
      </p:sp>
      <p:sp>
        <p:nvSpPr>
          <p:cNvPr id="3" name="Text Placeholder 2">
            <a:extLst>
              <a:ext uri="{FF2B5EF4-FFF2-40B4-BE49-F238E27FC236}">
                <a16:creationId xmlns:a16="http://schemas.microsoft.com/office/drawing/2014/main" id="{86430598-9DA7-C16B-101A-AF281EF165FD}"/>
              </a:ext>
            </a:extLst>
          </p:cNvPr>
          <p:cNvSpPr>
            <a:spLocks noGrp="1"/>
          </p:cNvSpPr>
          <p:nvPr>
            <p:ph type="body" idx="1"/>
          </p:nvPr>
        </p:nvSpPr>
        <p:spPr>
          <a:xfrm>
            <a:off x="261877" y="785125"/>
            <a:ext cx="8229600" cy="1508105"/>
          </a:xfrm>
        </p:spPr>
        <p:txBody>
          <a:bodyPr wrap="square" lIns="0" tIns="0" rIns="0" bIns="0" anchor="t">
            <a:spAutoFit/>
          </a:bodyPr>
          <a:lstStyle/>
          <a:p>
            <a:r>
              <a:rPr lang="en-US" sz="1400" dirty="0">
                <a:ea typeface="+mn-lt"/>
                <a:cs typeface="+mn-lt"/>
              </a:rPr>
              <a:t>Scenario 1: User opens the Application User Selects the calendar User selects a day of the current month shown User Selects to set a not for the selected day User types a workout routine in the notes User selects to set an alarm User enters in a time for the alarm User presses enter User exits day window User exits Calendar User Closes the Application. Scenario 2: User opens the Application User Views notes for the current date User closes Application Scenario 3: User opens the Application User Selects the calendar User Selects a previous month (change calendar year) User selects a day User views the note for that day User exits Calendar User closes Application.</a:t>
            </a:r>
            <a:endParaRPr lang="en-US" sz="1400" dirty="0"/>
          </a:p>
        </p:txBody>
      </p:sp>
    </p:spTree>
    <p:extLst>
      <p:ext uri="{BB962C8B-B14F-4D97-AF65-F5344CB8AC3E}">
        <p14:creationId xmlns:p14="http://schemas.microsoft.com/office/powerpoint/2010/main" val="10805997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78"/>
        <p:cNvGrpSpPr/>
        <p:nvPr/>
      </p:nvGrpSpPr>
      <p:grpSpPr>
        <a:xfrm>
          <a:off x="0" y="0"/>
          <a:ext cx="0" cy="0"/>
          <a:chOff x="0" y="0"/>
          <a:chExt cx="0" cy="0"/>
        </a:xfrm>
      </p:grpSpPr>
      <p:sp>
        <p:nvSpPr>
          <p:cNvPr id="1879" name="Google Shape;1879;p212"/>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1800"/>
              <a:buNone/>
            </a:pPr>
            <a:r>
              <a:rPr lang="en-US"/>
              <a:t>Submission Github</a:t>
            </a:r>
            <a:endParaRPr/>
          </a:p>
        </p:txBody>
      </p:sp>
      <p:sp>
        <p:nvSpPr>
          <p:cNvPr id="1880" name="Google Shape;1880;p212"/>
          <p:cNvSpPr txBox="1">
            <a:spLocks noGrp="1"/>
          </p:cNvSpPr>
          <p:nvPr>
            <p:ph type="body" idx="2"/>
          </p:nvPr>
        </p:nvSpPr>
        <p:spPr>
          <a:xfrm>
            <a:off x="3996461" y="2195361"/>
            <a:ext cx="2897258" cy="307736"/>
          </a:xfrm>
          <a:prstGeom prst="rect">
            <a:avLst/>
          </a:prstGeom>
          <a:noFill/>
          <a:ln>
            <a:noFill/>
          </a:ln>
        </p:spPr>
        <p:txBody>
          <a:bodyPr spcFirstLastPara="1" wrap="square" lIns="91425" tIns="45700" rIns="91425" bIns="45700" anchor="ctr" anchorCtr="0">
            <a:spAutoFit/>
          </a:bodyPr>
          <a:lstStyle/>
          <a:p>
            <a:pPr marL="0" lvl="0" indent="0" algn="ctr" rtl="0">
              <a:lnSpc>
                <a:spcPct val="100000"/>
              </a:lnSpc>
              <a:spcBef>
                <a:spcPts val="0"/>
              </a:spcBef>
              <a:spcAft>
                <a:spcPts val="0"/>
              </a:spcAft>
              <a:buClr>
                <a:srgbClr val="BD8738"/>
              </a:buClr>
              <a:buSzPts val="2000"/>
              <a:buNone/>
            </a:pPr>
            <a:r>
              <a:rPr lang="en-IN" b="0" i="0">
                <a:solidFill>
                  <a:srgbClr val="BD8738"/>
                </a:solidFill>
                <a:latin typeface="EB Garamond SemiBold"/>
                <a:ea typeface="EB Garamond SemiBold"/>
                <a:cs typeface="EB Garamond SemiBold"/>
                <a:sym typeface="EB Garamond SemiBold"/>
                <a:hlinkClick r:id="rId3"/>
              </a:rPr>
              <a:t>https://github.com/Anand0512</a:t>
            </a:r>
            <a:endParaRPr b="0" i="0" dirty="0">
              <a:solidFill>
                <a:srgbClr val="BD8738"/>
              </a:solidFill>
              <a:latin typeface="EB Garamond SemiBold"/>
              <a:ea typeface="EB Garamond SemiBold"/>
              <a:cs typeface="EB Garamond SemiBold"/>
              <a:sym typeface="EB Garamond SemiBold"/>
            </a:endParaRPr>
          </a:p>
        </p:txBody>
      </p:sp>
    </p:spTree>
    <p:extLst>
      <p:ext uri="{BB962C8B-B14F-4D97-AF65-F5344CB8AC3E}">
        <p14:creationId xmlns:p14="http://schemas.microsoft.com/office/powerpoint/2010/main" val="29559621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9143999" cy="514349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sp>
        <p:nvSpPr>
          <p:cNvPr id="1839" name="Google Shape;1839;p210"/>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Autofit/>
          </a:bodyPr>
          <a:lstStyle/>
          <a:p>
            <a:pPr marL="0" lvl="0" indent="0" algn="l" rtl="0">
              <a:lnSpc>
                <a:spcPct val="100000"/>
              </a:lnSpc>
              <a:spcBef>
                <a:spcPts val="0"/>
              </a:spcBef>
              <a:spcAft>
                <a:spcPts val="0"/>
              </a:spcAft>
              <a:buClr>
                <a:schemeClr val="lt1"/>
              </a:buClr>
              <a:buSzPts val="1700"/>
              <a:buFont typeface="Public Sans"/>
              <a:buNone/>
            </a:pPr>
            <a:r>
              <a:rPr lang="en-US" sz="1829" dirty="0">
                <a:solidFill>
                  <a:schemeClr val="lt2"/>
                </a:solidFill>
                <a:latin typeface="EB Garamond"/>
                <a:ea typeface="EB Garamond"/>
                <a:cs typeface="EB Garamond"/>
                <a:sym typeface="EB Garamond"/>
              </a:rPr>
              <a:t>WORKOUT TRACKING APPLICATION</a:t>
            </a:r>
            <a:endParaRPr sz="1829" dirty="0">
              <a:solidFill>
                <a:schemeClr val="lt2"/>
              </a:solidFill>
              <a:latin typeface="EB Garamond"/>
              <a:ea typeface="EB Garamond"/>
              <a:cs typeface="EB Garamond"/>
              <a:sym typeface="EB Garamond"/>
            </a:endParaRPr>
          </a:p>
        </p:txBody>
      </p:sp>
      <p:sp>
        <p:nvSpPr>
          <p:cNvPr id="1840" name="Google Shape;1840;p210"/>
          <p:cNvSpPr txBox="1">
            <a:spLocks noGrp="1"/>
          </p:cNvSpPr>
          <p:nvPr>
            <p:ph type="body" idx="1"/>
          </p:nvPr>
        </p:nvSpPr>
        <p:spPr>
          <a:xfrm>
            <a:off x="144710" y="1295658"/>
            <a:ext cx="4548587" cy="3036421"/>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lt1"/>
              </a:buClr>
              <a:buSzPts val="1400"/>
              <a:buNone/>
            </a:pPr>
            <a:endParaRPr dirty="0">
              <a:latin typeface="EB Garamond Medium"/>
              <a:ea typeface="EB Garamond Medium"/>
              <a:cs typeface="EB Garamond Medium"/>
              <a:sym typeface="EB Garamond Medium"/>
            </a:endParaRPr>
          </a:p>
        </p:txBody>
      </p:sp>
      <p:pic>
        <p:nvPicPr>
          <p:cNvPr id="1841" name="Google Shape;1841;p210"/>
          <p:cNvPicPr preferRelativeResize="0"/>
          <p:nvPr/>
        </p:nvPicPr>
        <p:blipFill rotWithShape="1">
          <a:blip r:embed="rId3">
            <a:alphaModFix/>
          </a:blip>
          <a:srcRect/>
          <a:stretch/>
        </p:blipFill>
        <p:spPr>
          <a:xfrm>
            <a:off x="0" y="-2014390"/>
            <a:ext cx="9144000" cy="5143500"/>
          </a:xfrm>
          <a:prstGeom prst="rect">
            <a:avLst/>
          </a:prstGeom>
          <a:noFill/>
          <a:ln>
            <a:noFill/>
          </a:ln>
        </p:spPr>
      </p:pic>
      <p:graphicFrame>
        <p:nvGraphicFramePr>
          <p:cNvPr id="1842" name="Google Shape;1842;p210"/>
          <p:cNvGraphicFramePr/>
          <p:nvPr>
            <p:extLst>
              <p:ext uri="{D42A27DB-BD31-4B8C-83A1-F6EECF244321}">
                <p14:modId xmlns:p14="http://schemas.microsoft.com/office/powerpoint/2010/main" val="1797140048"/>
              </p:ext>
            </p:extLst>
          </p:nvPr>
        </p:nvGraphicFramePr>
        <p:xfrm>
          <a:off x="144710" y="1372037"/>
          <a:ext cx="4240089" cy="3291660"/>
        </p:xfrm>
        <a:graphic>
          <a:graphicData uri="http://schemas.openxmlformats.org/drawingml/2006/table">
            <a:tbl>
              <a:tblPr>
                <a:noFill/>
              </a:tblPr>
              <a:tblGrid>
                <a:gridCol w="1369015">
                  <a:extLst>
                    <a:ext uri="{9D8B030D-6E8A-4147-A177-3AD203B41FA5}">
                      <a16:colId xmlns:a16="http://schemas.microsoft.com/office/drawing/2014/main" val="20000"/>
                    </a:ext>
                  </a:extLst>
                </a:gridCol>
                <a:gridCol w="2064253">
                  <a:extLst>
                    <a:ext uri="{9D8B030D-6E8A-4147-A177-3AD203B41FA5}">
                      <a16:colId xmlns:a16="http://schemas.microsoft.com/office/drawing/2014/main" val="20001"/>
                    </a:ext>
                  </a:extLst>
                </a:gridCol>
                <a:gridCol w="806821">
                  <a:extLst>
                    <a:ext uri="{9D8B030D-6E8A-4147-A177-3AD203B41FA5}">
                      <a16:colId xmlns:a16="http://schemas.microsoft.com/office/drawing/2014/main" val="20002"/>
                    </a:ext>
                  </a:extLst>
                </a:gridCol>
              </a:tblGrid>
              <a:tr h="622174">
                <a:tc>
                  <a:txBody>
                    <a:bodyPr/>
                    <a:lstStyle/>
                    <a:p>
                      <a:pPr marL="0" lvl="0" indent="0" algn="ctr" rtl="0">
                        <a:spcBef>
                          <a:spcPts val="0"/>
                        </a:spcBef>
                        <a:spcAft>
                          <a:spcPts val="0"/>
                        </a:spcAft>
                        <a:buNone/>
                      </a:pPr>
                      <a:r>
                        <a:rPr lang="en-US" b="1">
                          <a:solidFill>
                            <a:schemeClr val="lt2"/>
                          </a:solidFill>
                        </a:rPr>
                        <a:t>LMS Username</a:t>
                      </a:r>
                      <a:endParaRPr b="1">
                        <a:solidFill>
                          <a:schemeClr val="lt2"/>
                        </a:solidFill>
                      </a:endParaRPr>
                    </a:p>
                  </a:txBody>
                  <a:tcPr marL="91425" marR="91425" marT="91425" marB="91425"/>
                </a:tc>
                <a:tc>
                  <a:txBody>
                    <a:bodyPr/>
                    <a:lstStyle/>
                    <a:p>
                      <a:pPr marL="0" lvl="0" indent="0" algn="ctr" rtl="0">
                        <a:spcBef>
                          <a:spcPts val="0"/>
                        </a:spcBef>
                        <a:spcAft>
                          <a:spcPts val="0"/>
                        </a:spcAft>
                        <a:buNone/>
                      </a:pPr>
                      <a:r>
                        <a:rPr lang="en-US" b="1">
                          <a:solidFill>
                            <a:schemeClr val="lt2"/>
                          </a:solidFill>
                        </a:rPr>
                        <a:t>Name </a:t>
                      </a:r>
                      <a:endParaRPr b="1">
                        <a:solidFill>
                          <a:schemeClr val="lt2"/>
                        </a:solidFill>
                      </a:endParaRPr>
                    </a:p>
                  </a:txBody>
                  <a:tcPr marL="91425" marR="91425" marT="91425" marB="91425"/>
                </a:tc>
                <a:tc>
                  <a:txBody>
                    <a:bodyPr/>
                    <a:lstStyle/>
                    <a:p>
                      <a:pPr marL="0" lvl="0" indent="0" algn="ctr" rtl="0">
                        <a:spcBef>
                          <a:spcPts val="0"/>
                        </a:spcBef>
                        <a:spcAft>
                          <a:spcPts val="0"/>
                        </a:spcAft>
                        <a:buNone/>
                      </a:pPr>
                      <a:r>
                        <a:rPr lang="en-US" b="1">
                          <a:solidFill>
                            <a:schemeClr val="lt2"/>
                          </a:solidFill>
                        </a:rPr>
                        <a:t>Batch </a:t>
                      </a:r>
                      <a:endParaRPr b="1">
                        <a:solidFill>
                          <a:schemeClr val="lt2"/>
                        </a:solidFill>
                      </a:endParaRPr>
                    </a:p>
                  </a:txBody>
                  <a:tcPr marL="91425" marR="91425" marT="91425" marB="91425"/>
                </a:tc>
                <a:extLst>
                  <a:ext uri="{0D108BD9-81ED-4DB2-BD59-A6C34878D82A}">
                    <a16:rowId xmlns:a16="http://schemas.microsoft.com/office/drawing/2014/main" val="10000"/>
                  </a:ext>
                </a:extLst>
              </a:tr>
              <a:tr h="388849">
                <a:tc>
                  <a:txBody>
                    <a:bodyPr/>
                    <a:lstStyle/>
                    <a:p>
                      <a:pPr marL="0" lvl="0" indent="0" algn="l" rtl="0">
                        <a:spcBef>
                          <a:spcPts val="0"/>
                        </a:spcBef>
                        <a:spcAft>
                          <a:spcPts val="0"/>
                        </a:spcAft>
                        <a:buNone/>
                      </a:pPr>
                      <a:r>
                        <a:rPr lang="en-US" dirty="0"/>
                        <a:t>2115a535</a:t>
                      </a:r>
                      <a:endParaRPr dirty="0"/>
                    </a:p>
                  </a:txBody>
                  <a:tcPr marL="91425" marR="91425" marT="91425" marB="91425"/>
                </a:tc>
                <a:tc>
                  <a:txBody>
                    <a:bodyPr/>
                    <a:lstStyle/>
                    <a:p>
                      <a:pPr marL="0" lvl="0" indent="0" algn="l" rtl="0">
                        <a:spcBef>
                          <a:spcPts val="0"/>
                        </a:spcBef>
                        <a:spcAft>
                          <a:spcPts val="0"/>
                        </a:spcAft>
                        <a:buNone/>
                      </a:pPr>
                      <a:r>
                        <a:rPr lang="en-US" dirty="0"/>
                        <a:t>Praveen Babu D</a:t>
                      </a:r>
                      <a:endParaRPr dirty="0"/>
                    </a:p>
                  </a:txBody>
                  <a:tcPr marL="91425" marR="91425" marT="91425" marB="91425"/>
                </a:tc>
                <a:tc>
                  <a:txBody>
                    <a:bodyPr/>
                    <a:lstStyle/>
                    <a:p>
                      <a:pPr marL="0" lvl="0" indent="0" algn="l" rtl="0">
                        <a:spcBef>
                          <a:spcPts val="0"/>
                        </a:spcBef>
                        <a:spcAft>
                          <a:spcPts val="0"/>
                        </a:spcAft>
                        <a:buNone/>
                      </a:pPr>
                      <a:r>
                        <a:rPr lang="en-US" dirty="0"/>
                        <a:t>A5</a:t>
                      </a:r>
                      <a:endParaRPr dirty="0"/>
                    </a:p>
                  </a:txBody>
                  <a:tcPr marL="91425" marR="91425" marT="91425" marB="91425"/>
                </a:tc>
                <a:extLst>
                  <a:ext uri="{0D108BD9-81ED-4DB2-BD59-A6C34878D82A}">
                    <a16:rowId xmlns:a16="http://schemas.microsoft.com/office/drawing/2014/main" val="10001"/>
                  </a:ext>
                </a:extLst>
              </a:tr>
              <a:tr h="388849">
                <a:tc>
                  <a:txBody>
                    <a:bodyPr/>
                    <a:lstStyle/>
                    <a:p>
                      <a:pPr marL="0" lvl="0" indent="0" algn="l" rtl="0">
                        <a:spcBef>
                          <a:spcPts val="0"/>
                        </a:spcBef>
                        <a:spcAft>
                          <a:spcPts val="0"/>
                        </a:spcAft>
                        <a:buNone/>
                      </a:pPr>
                      <a:r>
                        <a:rPr lang="en-US" dirty="0"/>
                        <a:t>2115a536</a:t>
                      </a:r>
                      <a:endParaRPr dirty="0"/>
                    </a:p>
                  </a:txBody>
                  <a:tcPr marL="91425" marR="91425" marT="91425" marB="91425"/>
                </a:tc>
                <a:tc>
                  <a:txBody>
                    <a:bodyPr/>
                    <a:lstStyle/>
                    <a:p>
                      <a:pPr marL="0" lvl="0" indent="0" algn="l" rtl="0">
                        <a:spcBef>
                          <a:spcPts val="0"/>
                        </a:spcBef>
                        <a:spcAft>
                          <a:spcPts val="0"/>
                        </a:spcAft>
                        <a:buNone/>
                      </a:pPr>
                      <a:r>
                        <a:rPr lang="en-US" dirty="0"/>
                        <a:t>Praveen Kumar C</a:t>
                      </a:r>
                      <a:endParaRPr dirty="0"/>
                    </a:p>
                  </a:txBody>
                  <a:tcPr marL="91425" marR="91425" marT="91425" marB="91425"/>
                </a:tc>
                <a:tc>
                  <a:txBody>
                    <a:bodyPr/>
                    <a:lstStyle/>
                    <a:p>
                      <a:pPr marL="0" lvl="0" indent="0" algn="l" rtl="0">
                        <a:spcBef>
                          <a:spcPts val="0"/>
                        </a:spcBef>
                        <a:spcAft>
                          <a:spcPts val="0"/>
                        </a:spcAft>
                        <a:buNone/>
                      </a:pPr>
                      <a:r>
                        <a:rPr lang="en-US" dirty="0"/>
                        <a:t>A5</a:t>
                      </a:r>
                      <a:endParaRPr dirty="0"/>
                    </a:p>
                  </a:txBody>
                  <a:tcPr marL="91425" marR="91425" marT="91425" marB="91425"/>
                </a:tc>
                <a:extLst>
                  <a:ext uri="{0D108BD9-81ED-4DB2-BD59-A6C34878D82A}">
                    <a16:rowId xmlns:a16="http://schemas.microsoft.com/office/drawing/2014/main" val="10002"/>
                  </a:ext>
                </a:extLst>
              </a:tr>
              <a:tr h="388849">
                <a:tc>
                  <a:txBody>
                    <a:bodyPr/>
                    <a:lstStyle/>
                    <a:p>
                      <a:pPr marL="0" lvl="0" indent="0" algn="l" rtl="0">
                        <a:spcBef>
                          <a:spcPts val="0"/>
                        </a:spcBef>
                        <a:spcAft>
                          <a:spcPts val="0"/>
                        </a:spcAft>
                        <a:buNone/>
                      </a:pPr>
                      <a:r>
                        <a:rPr lang="en-US" dirty="0"/>
                        <a:t>2115a55</a:t>
                      </a:r>
                      <a:endParaRPr dirty="0"/>
                    </a:p>
                  </a:txBody>
                  <a:tcPr marL="91425" marR="91425" marT="91425" marB="91425"/>
                </a:tc>
                <a:tc>
                  <a:txBody>
                    <a:bodyPr/>
                    <a:lstStyle/>
                    <a:p>
                      <a:pPr marL="0" lvl="0" indent="0" algn="l" rtl="0">
                        <a:spcBef>
                          <a:spcPts val="0"/>
                        </a:spcBef>
                        <a:spcAft>
                          <a:spcPts val="0"/>
                        </a:spcAft>
                        <a:buNone/>
                      </a:pPr>
                      <a:r>
                        <a:rPr lang="en-US" dirty="0"/>
                        <a:t>Anand K</a:t>
                      </a:r>
                      <a:endParaRPr dirty="0"/>
                    </a:p>
                  </a:txBody>
                  <a:tcPr marL="91425" marR="91425" marT="91425" marB="91425"/>
                </a:tc>
                <a:tc>
                  <a:txBody>
                    <a:bodyPr/>
                    <a:lstStyle/>
                    <a:p>
                      <a:pPr marL="0" lvl="0" indent="0" algn="l" rtl="0">
                        <a:spcBef>
                          <a:spcPts val="0"/>
                        </a:spcBef>
                        <a:spcAft>
                          <a:spcPts val="0"/>
                        </a:spcAft>
                        <a:buNone/>
                      </a:pPr>
                      <a:r>
                        <a:rPr lang="en-US" dirty="0"/>
                        <a:t>A5</a:t>
                      </a:r>
                      <a:endParaRPr dirty="0"/>
                    </a:p>
                  </a:txBody>
                  <a:tcPr marL="91425" marR="91425" marT="91425" marB="91425"/>
                </a:tc>
                <a:extLst>
                  <a:ext uri="{0D108BD9-81ED-4DB2-BD59-A6C34878D82A}">
                    <a16:rowId xmlns:a16="http://schemas.microsoft.com/office/drawing/2014/main" val="10003"/>
                  </a:ext>
                </a:extLst>
              </a:tr>
              <a:tr h="622174">
                <a:tc>
                  <a:txBody>
                    <a:bodyPr/>
                    <a:lstStyle/>
                    <a:p>
                      <a:pPr marL="0" lvl="0" indent="0" algn="l" rtl="0">
                        <a:spcBef>
                          <a:spcPts val="0"/>
                        </a:spcBef>
                        <a:spcAft>
                          <a:spcPts val="0"/>
                        </a:spcAft>
                        <a:buNone/>
                      </a:pPr>
                      <a:r>
                        <a:rPr lang="en-US" dirty="0"/>
                        <a:t>2115a540</a:t>
                      </a:r>
                      <a:endParaRPr dirty="0"/>
                    </a:p>
                  </a:txBody>
                  <a:tcPr marL="91425" marR="91425" marT="91425" marB="91425"/>
                </a:tc>
                <a:tc>
                  <a:txBody>
                    <a:bodyPr/>
                    <a:lstStyle/>
                    <a:p>
                      <a:pPr marL="0" lvl="0" indent="0" algn="l" rtl="0">
                        <a:spcBef>
                          <a:spcPts val="0"/>
                        </a:spcBef>
                        <a:spcAft>
                          <a:spcPts val="0"/>
                        </a:spcAft>
                        <a:buNone/>
                      </a:pPr>
                      <a:r>
                        <a:rPr lang="en-US" dirty="0"/>
                        <a:t>Sankara Narayanan R K</a:t>
                      </a:r>
                      <a:endParaRPr dirty="0"/>
                    </a:p>
                  </a:txBody>
                  <a:tcPr marL="91425" marR="91425" marT="91425" marB="91425"/>
                </a:tc>
                <a:tc>
                  <a:txBody>
                    <a:bodyPr/>
                    <a:lstStyle/>
                    <a:p>
                      <a:pPr marL="0" lvl="0" indent="0" algn="l" rtl="0">
                        <a:spcBef>
                          <a:spcPts val="0"/>
                        </a:spcBef>
                        <a:spcAft>
                          <a:spcPts val="0"/>
                        </a:spcAft>
                        <a:buNone/>
                      </a:pPr>
                      <a:r>
                        <a:rPr lang="en-US" dirty="0"/>
                        <a:t>A5</a:t>
                      </a:r>
                      <a:endParaRPr dirty="0"/>
                    </a:p>
                  </a:txBody>
                  <a:tcPr marL="91425" marR="91425" marT="91425" marB="91425"/>
                </a:tc>
                <a:extLst>
                  <a:ext uri="{0D108BD9-81ED-4DB2-BD59-A6C34878D82A}">
                    <a16:rowId xmlns:a16="http://schemas.microsoft.com/office/drawing/2014/main" val="10004"/>
                  </a:ext>
                </a:extLst>
              </a:tr>
              <a:tr h="388849">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dirty="0"/>
                    </a:p>
                  </a:txBody>
                  <a:tcPr marL="91425" marR="91425" marT="91425" marB="91425"/>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5506807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9143999" cy="5143499"/>
          </a:xfrm>
          <a:prstGeom prst="rect">
            <a:avLst/>
          </a:prstGeom>
        </p:spPr>
      </p:pic>
      <p:grpSp>
        <p:nvGrpSpPr>
          <p:cNvPr id="3" name="object 3"/>
          <p:cNvGrpSpPr/>
          <p:nvPr/>
        </p:nvGrpSpPr>
        <p:grpSpPr>
          <a:xfrm>
            <a:off x="0" y="638170"/>
            <a:ext cx="4734560" cy="4030979"/>
            <a:chOff x="0" y="638170"/>
            <a:chExt cx="4734560" cy="4030979"/>
          </a:xfrm>
        </p:grpSpPr>
        <p:sp>
          <p:nvSpPr>
            <p:cNvPr id="4" name="object 4"/>
            <p:cNvSpPr/>
            <p:nvPr/>
          </p:nvSpPr>
          <p:spPr>
            <a:xfrm>
              <a:off x="0" y="638170"/>
              <a:ext cx="4734560" cy="4030979"/>
            </a:xfrm>
            <a:custGeom>
              <a:avLst/>
              <a:gdLst/>
              <a:ahLst/>
              <a:cxnLst/>
              <a:rect l="l" t="t" r="r" b="b"/>
              <a:pathLst>
                <a:path w="4734560" h="4030979">
                  <a:moveTo>
                    <a:pt x="4734045" y="4030831"/>
                  </a:moveTo>
                  <a:lnTo>
                    <a:pt x="0" y="4030831"/>
                  </a:lnTo>
                  <a:lnTo>
                    <a:pt x="0" y="0"/>
                  </a:lnTo>
                  <a:lnTo>
                    <a:pt x="4734045" y="0"/>
                  </a:lnTo>
                  <a:lnTo>
                    <a:pt x="4734045" y="4030831"/>
                  </a:lnTo>
                  <a:close/>
                </a:path>
              </a:pathLst>
            </a:custGeom>
            <a:solidFill>
              <a:srgbClr val="223668"/>
            </a:solidFill>
          </p:spPr>
          <p:txBody>
            <a:bodyPr wrap="square" lIns="0" tIns="0" rIns="0" bIns="0" rtlCol="0"/>
            <a:lstStyle/>
            <a:p>
              <a:endParaRPr/>
            </a:p>
          </p:txBody>
        </p:sp>
        <p:sp>
          <p:nvSpPr>
            <p:cNvPr id="5" name="object 5"/>
            <p:cNvSpPr/>
            <p:nvPr/>
          </p:nvSpPr>
          <p:spPr>
            <a:xfrm>
              <a:off x="0" y="819941"/>
              <a:ext cx="144780" cy="323850"/>
            </a:xfrm>
            <a:custGeom>
              <a:avLst/>
              <a:gdLst/>
              <a:ahLst/>
              <a:cxnLst/>
              <a:rect l="l" t="t" r="r" b="b"/>
              <a:pathLst>
                <a:path w="144780" h="323850">
                  <a:moveTo>
                    <a:pt x="144710" y="323529"/>
                  </a:moveTo>
                  <a:lnTo>
                    <a:pt x="0" y="323529"/>
                  </a:lnTo>
                  <a:lnTo>
                    <a:pt x="0" y="0"/>
                  </a:lnTo>
                  <a:lnTo>
                    <a:pt x="144710" y="0"/>
                  </a:lnTo>
                  <a:lnTo>
                    <a:pt x="144710" y="323529"/>
                  </a:lnTo>
                  <a:close/>
                </a:path>
              </a:pathLst>
            </a:custGeom>
            <a:solidFill>
              <a:srgbClr val="C88C31"/>
            </a:solidFill>
          </p:spPr>
          <p:txBody>
            <a:bodyPr wrap="square" lIns="0" tIns="0" rIns="0" bIns="0" rtlCol="0"/>
            <a:lstStyle/>
            <a:p>
              <a:endParaRPr/>
            </a:p>
          </p:txBody>
        </p:sp>
      </p:grpSp>
      <p:sp>
        <p:nvSpPr>
          <p:cNvPr id="6" name="object 6"/>
          <p:cNvSpPr txBox="1">
            <a:spLocks noGrp="1"/>
          </p:cNvSpPr>
          <p:nvPr>
            <p:ph type="title"/>
          </p:nvPr>
        </p:nvSpPr>
        <p:spPr>
          <a:xfrm>
            <a:off x="217735" y="824211"/>
            <a:ext cx="2964815" cy="284480"/>
          </a:xfrm>
          <a:prstGeom prst="rect">
            <a:avLst/>
          </a:prstGeom>
        </p:spPr>
        <p:txBody>
          <a:bodyPr vert="horz" wrap="square" lIns="0" tIns="12700" rIns="0" bIns="0" rtlCol="0">
            <a:spAutoFit/>
          </a:bodyPr>
          <a:lstStyle/>
          <a:p>
            <a:pPr marL="12700">
              <a:lnSpc>
                <a:spcPct val="100000"/>
              </a:lnSpc>
              <a:spcBef>
                <a:spcPts val="100"/>
              </a:spcBef>
            </a:pPr>
            <a:r>
              <a:rPr sz="1700" i="0" spc="45">
                <a:latin typeface="Trebuchet MS"/>
                <a:cs typeface="Trebuchet MS"/>
              </a:rPr>
              <a:t>W</a:t>
            </a:r>
            <a:r>
              <a:rPr sz="1700" i="0" spc="5">
                <a:latin typeface="Trebuchet MS"/>
                <a:cs typeface="Trebuchet MS"/>
              </a:rPr>
              <a:t>or</a:t>
            </a:r>
            <a:r>
              <a:rPr sz="1700" i="0" spc="-30">
                <a:latin typeface="Trebuchet MS"/>
                <a:cs typeface="Trebuchet MS"/>
              </a:rPr>
              <a:t>k</a:t>
            </a:r>
            <a:r>
              <a:rPr sz="1700" i="0" spc="5">
                <a:latin typeface="Trebuchet MS"/>
                <a:cs typeface="Trebuchet MS"/>
              </a:rPr>
              <a:t>o</a:t>
            </a:r>
            <a:r>
              <a:rPr sz="1700" i="0" spc="20">
                <a:latin typeface="Trebuchet MS"/>
                <a:cs typeface="Trebuchet MS"/>
              </a:rPr>
              <a:t>ut</a:t>
            </a:r>
            <a:r>
              <a:rPr sz="1700" i="0" spc="-130">
                <a:latin typeface="Trebuchet MS"/>
                <a:cs typeface="Trebuchet MS"/>
              </a:rPr>
              <a:t> </a:t>
            </a:r>
            <a:r>
              <a:rPr sz="1700" i="0" spc="-25">
                <a:latin typeface="Trebuchet MS"/>
                <a:cs typeface="Trebuchet MS"/>
              </a:rPr>
              <a:t>T</a:t>
            </a:r>
            <a:r>
              <a:rPr sz="1700" i="0" spc="-50">
                <a:latin typeface="Trebuchet MS"/>
                <a:cs typeface="Trebuchet MS"/>
              </a:rPr>
              <a:t>r</a:t>
            </a:r>
            <a:r>
              <a:rPr sz="1700" i="0" spc="50">
                <a:latin typeface="Trebuchet MS"/>
                <a:cs typeface="Trebuchet MS"/>
              </a:rPr>
              <a:t>ac</a:t>
            </a:r>
            <a:r>
              <a:rPr sz="1700" i="0" spc="5">
                <a:latin typeface="Trebuchet MS"/>
                <a:cs typeface="Trebuchet MS"/>
              </a:rPr>
              <a:t>k</a:t>
            </a:r>
            <a:r>
              <a:rPr sz="1700" i="0" spc="-20">
                <a:latin typeface="Trebuchet MS"/>
                <a:cs typeface="Trebuchet MS"/>
              </a:rPr>
              <a:t>e</a:t>
            </a:r>
            <a:r>
              <a:rPr sz="1700" i="0" spc="-10">
                <a:latin typeface="Trebuchet MS"/>
                <a:cs typeface="Trebuchet MS"/>
              </a:rPr>
              <a:t>r</a:t>
            </a:r>
            <a:r>
              <a:rPr sz="1700" i="0" spc="-135">
                <a:latin typeface="Trebuchet MS"/>
                <a:cs typeface="Trebuchet MS"/>
              </a:rPr>
              <a:t> </a:t>
            </a:r>
            <a:r>
              <a:rPr sz="1700" i="0" spc="80">
                <a:latin typeface="Trebuchet MS"/>
                <a:cs typeface="Trebuchet MS"/>
              </a:rPr>
              <a:t>App</a:t>
            </a:r>
            <a:r>
              <a:rPr sz="1700" i="0" spc="30">
                <a:latin typeface="Trebuchet MS"/>
                <a:cs typeface="Trebuchet MS"/>
              </a:rPr>
              <a:t>l</a:t>
            </a:r>
            <a:r>
              <a:rPr sz="1700" i="0">
                <a:latin typeface="Trebuchet MS"/>
                <a:cs typeface="Trebuchet MS"/>
              </a:rPr>
              <a:t>i</a:t>
            </a:r>
            <a:r>
              <a:rPr sz="1700" i="0" spc="-5">
                <a:latin typeface="Trebuchet MS"/>
                <a:cs typeface="Trebuchet MS"/>
              </a:rPr>
              <a:t>c</a:t>
            </a:r>
            <a:r>
              <a:rPr sz="1700" i="0" spc="20">
                <a:latin typeface="Trebuchet MS"/>
                <a:cs typeface="Trebuchet MS"/>
              </a:rPr>
              <a:t>a</a:t>
            </a:r>
            <a:r>
              <a:rPr sz="1700" i="0" spc="-5">
                <a:latin typeface="Trebuchet MS"/>
                <a:cs typeface="Trebuchet MS"/>
              </a:rPr>
              <a:t>tion</a:t>
            </a:r>
            <a:endParaRPr sz="1700">
              <a:latin typeface="Trebuchet MS"/>
              <a:cs typeface="Trebuchet MS"/>
            </a:endParaRPr>
          </a:p>
        </p:txBody>
      </p:sp>
      <p:sp>
        <p:nvSpPr>
          <p:cNvPr id="7" name="object 7"/>
          <p:cNvSpPr txBox="1"/>
          <p:nvPr/>
        </p:nvSpPr>
        <p:spPr>
          <a:xfrm>
            <a:off x="241856" y="1314453"/>
            <a:ext cx="4339590" cy="1214120"/>
          </a:xfrm>
          <a:prstGeom prst="rect">
            <a:avLst/>
          </a:prstGeom>
        </p:spPr>
        <p:txBody>
          <a:bodyPr vert="horz" wrap="square" lIns="0" tIns="12700" rIns="0" bIns="0" rtlCol="0">
            <a:spAutoFit/>
          </a:bodyPr>
          <a:lstStyle/>
          <a:p>
            <a:pPr marL="274320" marR="5080" indent="-262255">
              <a:lnSpc>
                <a:spcPct val="100000"/>
              </a:lnSpc>
              <a:spcBef>
                <a:spcPts val="100"/>
              </a:spcBef>
              <a:buFont typeface="Lucida Sans Unicode"/>
              <a:buChar char="▪"/>
              <a:tabLst>
                <a:tab pos="273685" algn="l"/>
                <a:tab pos="274955" algn="l"/>
              </a:tabLst>
            </a:pPr>
            <a:r>
              <a:rPr sz="1300" spc="155">
                <a:solidFill>
                  <a:srgbClr val="FFFFFF"/>
                </a:solidFill>
                <a:latin typeface="Trebuchet MS"/>
                <a:cs typeface="Trebuchet MS"/>
              </a:rPr>
              <a:t>A </a:t>
            </a:r>
            <a:r>
              <a:rPr sz="1300" spc="20">
                <a:solidFill>
                  <a:srgbClr val="FFFFFF"/>
                </a:solidFill>
                <a:latin typeface="Trebuchet MS"/>
                <a:cs typeface="Trebuchet MS"/>
              </a:rPr>
              <a:t>workout </a:t>
            </a:r>
            <a:r>
              <a:rPr sz="1300" spc="30">
                <a:solidFill>
                  <a:srgbClr val="FFFFFF"/>
                </a:solidFill>
                <a:latin typeface="Trebuchet MS"/>
                <a:cs typeface="Trebuchet MS"/>
              </a:rPr>
              <a:t>tracking </a:t>
            </a:r>
            <a:r>
              <a:rPr sz="1300" spc="25">
                <a:solidFill>
                  <a:srgbClr val="FFFFFF"/>
                </a:solidFill>
                <a:latin typeface="Trebuchet MS"/>
                <a:cs typeface="Trebuchet MS"/>
              </a:rPr>
              <a:t>website </a:t>
            </a:r>
            <a:r>
              <a:rPr sz="1300" spc="15">
                <a:solidFill>
                  <a:srgbClr val="FFFFFF"/>
                </a:solidFill>
                <a:latin typeface="Trebuchet MS"/>
                <a:cs typeface="Trebuchet MS"/>
              </a:rPr>
              <a:t>or </a:t>
            </a:r>
            <a:r>
              <a:rPr sz="1300" spc="10">
                <a:solidFill>
                  <a:srgbClr val="FFFFFF"/>
                </a:solidFill>
                <a:latin typeface="Trebuchet MS"/>
                <a:cs typeface="Trebuchet MS"/>
              </a:rPr>
              <a:t>application </a:t>
            </a:r>
            <a:r>
              <a:rPr sz="1300" spc="35">
                <a:solidFill>
                  <a:srgbClr val="FFFFFF"/>
                </a:solidFill>
                <a:latin typeface="Trebuchet MS"/>
                <a:cs typeface="Trebuchet MS"/>
              </a:rPr>
              <a:t>is </a:t>
            </a:r>
            <a:r>
              <a:rPr sz="1300" spc="30">
                <a:solidFill>
                  <a:srgbClr val="FFFFFF"/>
                </a:solidFill>
                <a:latin typeface="Trebuchet MS"/>
                <a:cs typeface="Trebuchet MS"/>
              </a:rPr>
              <a:t>slightly </a:t>
            </a:r>
            <a:r>
              <a:rPr sz="1300" spc="-380">
                <a:solidFill>
                  <a:srgbClr val="FFFFFF"/>
                </a:solidFill>
                <a:latin typeface="Trebuchet MS"/>
                <a:cs typeface="Trebuchet MS"/>
              </a:rPr>
              <a:t> </a:t>
            </a:r>
            <a:r>
              <a:rPr sz="1300" spc="5">
                <a:solidFill>
                  <a:srgbClr val="FFFFFF"/>
                </a:solidFill>
                <a:latin typeface="Trebuchet MS"/>
                <a:cs typeface="Trebuchet MS"/>
              </a:rPr>
              <a:t>different</a:t>
            </a:r>
            <a:r>
              <a:rPr sz="1300" spc="-85">
                <a:solidFill>
                  <a:srgbClr val="FFFFFF"/>
                </a:solidFill>
                <a:latin typeface="Trebuchet MS"/>
                <a:cs typeface="Trebuchet MS"/>
              </a:rPr>
              <a:t> </a:t>
            </a:r>
            <a:r>
              <a:rPr sz="1300" spc="25">
                <a:solidFill>
                  <a:srgbClr val="FFFFFF"/>
                </a:solidFill>
                <a:latin typeface="Trebuchet MS"/>
                <a:cs typeface="Trebuchet MS"/>
              </a:rPr>
              <a:t>from</a:t>
            </a:r>
            <a:r>
              <a:rPr sz="1300" spc="-85">
                <a:solidFill>
                  <a:srgbClr val="FFFFFF"/>
                </a:solidFill>
                <a:latin typeface="Trebuchet MS"/>
                <a:cs typeface="Trebuchet MS"/>
              </a:rPr>
              <a:t> </a:t>
            </a:r>
            <a:r>
              <a:rPr sz="1300" spc="35">
                <a:solidFill>
                  <a:srgbClr val="FFFFFF"/>
                </a:solidFill>
                <a:latin typeface="Trebuchet MS"/>
                <a:cs typeface="Trebuchet MS"/>
              </a:rPr>
              <a:t>a</a:t>
            </a:r>
            <a:r>
              <a:rPr sz="1300" spc="-85">
                <a:solidFill>
                  <a:srgbClr val="FFFFFF"/>
                </a:solidFill>
                <a:latin typeface="Trebuchet MS"/>
                <a:cs typeface="Trebuchet MS"/>
              </a:rPr>
              <a:t> </a:t>
            </a:r>
            <a:r>
              <a:rPr sz="1300" spc="20">
                <a:solidFill>
                  <a:srgbClr val="FFFFFF"/>
                </a:solidFill>
                <a:latin typeface="Trebuchet MS"/>
                <a:cs typeface="Trebuchet MS"/>
              </a:rPr>
              <a:t>to-do</a:t>
            </a:r>
            <a:r>
              <a:rPr sz="1300" spc="-90">
                <a:solidFill>
                  <a:srgbClr val="FFFFFF"/>
                </a:solidFill>
                <a:latin typeface="Trebuchet MS"/>
                <a:cs typeface="Trebuchet MS"/>
              </a:rPr>
              <a:t> </a:t>
            </a:r>
            <a:r>
              <a:rPr sz="1300" spc="-5">
                <a:solidFill>
                  <a:srgbClr val="FFFFFF"/>
                </a:solidFill>
                <a:latin typeface="Trebuchet MS"/>
                <a:cs typeface="Trebuchet MS"/>
              </a:rPr>
              <a:t>project</a:t>
            </a:r>
            <a:r>
              <a:rPr sz="1300" spc="-85">
                <a:solidFill>
                  <a:srgbClr val="FFFFFF"/>
                </a:solidFill>
                <a:latin typeface="Trebuchet MS"/>
                <a:cs typeface="Trebuchet MS"/>
              </a:rPr>
              <a:t> </a:t>
            </a:r>
            <a:r>
              <a:rPr sz="1300" spc="5">
                <a:solidFill>
                  <a:srgbClr val="FFFFFF"/>
                </a:solidFill>
                <a:latin typeface="Trebuchet MS"/>
                <a:cs typeface="Trebuchet MS"/>
              </a:rPr>
              <a:t>framework.</a:t>
            </a:r>
            <a:r>
              <a:rPr sz="1300" spc="-85">
                <a:solidFill>
                  <a:srgbClr val="FFFFFF"/>
                </a:solidFill>
                <a:latin typeface="Trebuchet MS"/>
                <a:cs typeface="Trebuchet MS"/>
              </a:rPr>
              <a:t> </a:t>
            </a:r>
            <a:r>
              <a:rPr sz="1300" spc="-5">
                <a:solidFill>
                  <a:srgbClr val="FFFFFF"/>
                </a:solidFill>
                <a:latin typeface="Trebuchet MS"/>
                <a:cs typeface="Trebuchet MS"/>
              </a:rPr>
              <a:t>However,</a:t>
            </a:r>
            <a:r>
              <a:rPr sz="1300" spc="-90">
                <a:solidFill>
                  <a:srgbClr val="FFFFFF"/>
                </a:solidFill>
                <a:latin typeface="Trebuchet MS"/>
                <a:cs typeface="Trebuchet MS"/>
              </a:rPr>
              <a:t> </a:t>
            </a:r>
            <a:r>
              <a:rPr sz="1300" spc="-35">
                <a:solidFill>
                  <a:srgbClr val="FFFFFF"/>
                </a:solidFill>
                <a:latin typeface="Trebuchet MS"/>
                <a:cs typeface="Trebuchet MS"/>
              </a:rPr>
              <a:t>it </a:t>
            </a:r>
            <a:r>
              <a:rPr sz="1300" spc="-380">
                <a:solidFill>
                  <a:srgbClr val="FFFFFF"/>
                </a:solidFill>
                <a:latin typeface="Trebuchet MS"/>
                <a:cs typeface="Trebuchet MS"/>
              </a:rPr>
              <a:t> </a:t>
            </a:r>
            <a:r>
              <a:rPr sz="1300" spc="45">
                <a:solidFill>
                  <a:srgbClr val="FFFFFF"/>
                </a:solidFill>
                <a:latin typeface="Trebuchet MS"/>
                <a:cs typeface="Trebuchet MS"/>
              </a:rPr>
              <a:t>also </a:t>
            </a:r>
            <a:r>
              <a:rPr sz="1300" spc="50">
                <a:solidFill>
                  <a:srgbClr val="FFFFFF"/>
                </a:solidFill>
                <a:latin typeface="Trebuchet MS"/>
                <a:cs typeface="Trebuchet MS"/>
              </a:rPr>
              <a:t>works </a:t>
            </a:r>
            <a:r>
              <a:rPr sz="1300" spc="35">
                <a:solidFill>
                  <a:srgbClr val="FFFFFF"/>
                </a:solidFill>
                <a:latin typeface="Trebuchet MS"/>
                <a:cs typeface="Trebuchet MS"/>
              </a:rPr>
              <a:t>on </a:t>
            </a:r>
            <a:r>
              <a:rPr sz="1300" spc="15">
                <a:solidFill>
                  <a:srgbClr val="FFFFFF"/>
                </a:solidFill>
                <a:latin typeface="Trebuchet MS"/>
                <a:cs typeface="Trebuchet MS"/>
              </a:rPr>
              <a:t>the </a:t>
            </a:r>
            <a:r>
              <a:rPr sz="1300" spc="60">
                <a:solidFill>
                  <a:srgbClr val="FFFFFF"/>
                </a:solidFill>
                <a:latin typeface="Trebuchet MS"/>
                <a:cs typeface="Trebuchet MS"/>
              </a:rPr>
              <a:t>same grounds </a:t>
            </a:r>
            <a:r>
              <a:rPr sz="1300" spc="75">
                <a:solidFill>
                  <a:srgbClr val="FFFFFF"/>
                </a:solidFill>
                <a:latin typeface="Trebuchet MS"/>
                <a:cs typeface="Trebuchet MS"/>
              </a:rPr>
              <a:t>as </a:t>
            </a:r>
            <a:r>
              <a:rPr sz="1300" spc="15">
                <a:solidFill>
                  <a:srgbClr val="FFFFFF"/>
                </a:solidFill>
                <a:latin typeface="Trebuchet MS"/>
                <a:cs typeface="Trebuchet MS"/>
              </a:rPr>
              <a:t>the </a:t>
            </a:r>
            <a:r>
              <a:rPr sz="1300" spc="-15">
                <a:solidFill>
                  <a:srgbClr val="FFFFFF"/>
                </a:solidFill>
                <a:latin typeface="Trebuchet MS"/>
                <a:cs typeface="Trebuchet MS"/>
              </a:rPr>
              <a:t>latter </a:t>
            </a:r>
            <a:r>
              <a:rPr sz="1300" spc="40">
                <a:solidFill>
                  <a:srgbClr val="FFFFFF"/>
                </a:solidFill>
                <a:latin typeface="Trebuchet MS"/>
                <a:cs typeface="Trebuchet MS"/>
              </a:rPr>
              <a:t>and </a:t>
            </a:r>
            <a:r>
              <a:rPr sz="1300" spc="45">
                <a:solidFill>
                  <a:srgbClr val="FFFFFF"/>
                </a:solidFill>
                <a:latin typeface="Trebuchet MS"/>
                <a:cs typeface="Trebuchet MS"/>
              </a:rPr>
              <a:t> </a:t>
            </a:r>
            <a:r>
              <a:rPr sz="1300" spc="35">
                <a:solidFill>
                  <a:srgbClr val="FFFFFF"/>
                </a:solidFill>
                <a:latin typeface="Trebuchet MS"/>
                <a:cs typeface="Trebuchet MS"/>
              </a:rPr>
              <a:t>may</a:t>
            </a:r>
            <a:r>
              <a:rPr sz="1300" spc="-80">
                <a:solidFill>
                  <a:srgbClr val="FFFFFF"/>
                </a:solidFill>
                <a:latin typeface="Trebuchet MS"/>
                <a:cs typeface="Trebuchet MS"/>
              </a:rPr>
              <a:t> </a:t>
            </a:r>
            <a:r>
              <a:rPr sz="1300" spc="10">
                <a:solidFill>
                  <a:srgbClr val="FFFFFF"/>
                </a:solidFill>
                <a:latin typeface="Trebuchet MS"/>
                <a:cs typeface="Trebuchet MS"/>
              </a:rPr>
              <a:t>require</a:t>
            </a:r>
            <a:r>
              <a:rPr sz="1300" spc="-80">
                <a:solidFill>
                  <a:srgbClr val="FFFFFF"/>
                </a:solidFill>
                <a:latin typeface="Trebuchet MS"/>
                <a:cs typeface="Trebuchet MS"/>
              </a:rPr>
              <a:t> </a:t>
            </a:r>
            <a:r>
              <a:rPr sz="1300" spc="30">
                <a:solidFill>
                  <a:srgbClr val="FFFFFF"/>
                </a:solidFill>
                <a:latin typeface="Trebuchet MS"/>
                <a:cs typeface="Trebuchet MS"/>
              </a:rPr>
              <a:t>full-stack</a:t>
            </a:r>
            <a:r>
              <a:rPr sz="1300" spc="-95">
                <a:solidFill>
                  <a:srgbClr val="FFFFFF"/>
                </a:solidFill>
                <a:latin typeface="Trebuchet MS"/>
                <a:cs typeface="Trebuchet MS"/>
              </a:rPr>
              <a:t> </a:t>
            </a:r>
            <a:r>
              <a:rPr sz="1300">
                <a:solidFill>
                  <a:srgbClr val="FFFFFF"/>
                </a:solidFill>
                <a:latin typeface="Trebuchet MS"/>
                <a:cs typeface="Trebuchet MS"/>
              </a:rPr>
              <a:t>development.</a:t>
            </a:r>
            <a:r>
              <a:rPr sz="1300" spc="-80">
                <a:solidFill>
                  <a:srgbClr val="FFFFFF"/>
                </a:solidFill>
                <a:latin typeface="Trebuchet MS"/>
                <a:cs typeface="Trebuchet MS"/>
              </a:rPr>
              <a:t> </a:t>
            </a:r>
            <a:r>
              <a:rPr sz="1300" spc="10">
                <a:solidFill>
                  <a:srgbClr val="FFFFFF"/>
                </a:solidFill>
                <a:latin typeface="Trebuchet MS"/>
                <a:cs typeface="Trebuchet MS"/>
              </a:rPr>
              <a:t>You</a:t>
            </a:r>
            <a:r>
              <a:rPr sz="1300" spc="-95">
                <a:solidFill>
                  <a:srgbClr val="FFFFFF"/>
                </a:solidFill>
                <a:latin typeface="Trebuchet MS"/>
                <a:cs typeface="Trebuchet MS"/>
              </a:rPr>
              <a:t> </a:t>
            </a:r>
            <a:r>
              <a:rPr sz="1300" spc="40">
                <a:solidFill>
                  <a:srgbClr val="FFFFFF"/>
                </a:solidFill>
                <a:latin typeface="Trebuchet MS"/>
                <a:cs typeface="Trebuchet MS"/>
              </a:rPr>
              <a:t>can</a:t>
            </a:r>
            <a:r>
              <a:rPr sz="1300" spc="-75">
                <a:solidFill>
                  <a:srgbClr val="FFFFFF"/>
                </a:solidFill>
                <a:latin typeface="Trebuchet MS"/>
                <a:cs typeface="Trebuchet MS"/>
              </a:rPr>
              <a:t> </a:t>
            </a:r>
            <a:r>
              <a:rPr sz="1300" spc="10">
                <a:solidFill>
                  <a:srgbClr val="FFFFFF"/>
                </a:solidFill>
                <a:latin typeface="Trebuchet MS"/>
                <a:cs typeface="Trebuchet MS"/>
              </a:rPr>
              <a:t>practice </a:t>
            </a:r>
            <a:r>
              <a:rPr sz="1300" spc="-380">
                <a:solidFill>
                  <a:srgbClr val="FFFFFF"/>
                </a:solidFill>
                <a:latin typeface="Trebuchet MS"/>
                <a:cs typeface="Trebuchet MS"/>
              </a:rPr>
              <a:t> </a:t>
            </a:r>
            <a:r>
              <a:rPr sz="1300" spc="40">
                <a:solidFill>
                  <a:srgbClr val="FFFFFF"/>
                </a:solidFill>
                <a:latin typeface="Trebuchet MS"/>
                <a:cs typeface="Trebuchet MS"/>
              </a:rPr>
              <a:t>and</a:t>
            </a:r>
            <a:r>
              <a:rPr sz="1300" spc="-80">
                <a:solidFill>
                  <a:srgbClr val="FFFFFF"/>
                </a:solidFill>
                <a:latin typeface="Trebuchet MS"/>
                <a:cs typeface="Trebuchet MS"/>
              </a:rPr>
              <a:t> </a:t>
            </a:r>
            <a:r>
              <a:rPr sz="1300" spc="-45">
                <a:solidFill>
                  <a:srgbClr val="FFFFFF"/>
                </a:solidFill>
                <a:latin typeface="Trebuchet MS"/>
                <a:cs typeface="Trebuchet MS"/>
              </a:rPr>
              <a:t>i</a:t>
            </a:r>
            <a:r>
              <a:rPr sz="1300" spc="35">
                <a:solidFill>
                  <a:srgbClr val="FFFFFF"/>
                </a:solidFill>
                <a:latin typeface="Trebuchet MS"/>
                <a:cs typeface="Trebuchet MS"/>
              </a:rPr>
              <a:t>mp</a:t>
            </a:r>
            <a:r>
              <a:rPr sz="1300" spc="5">
                <a:solidFill>
                  <a:srgbClr val="FFFFFF"/>
                </a:solidFill>
                <a:latin typeface="Trebuchet MS"/>
                <a:cs typeface="Trebuchet MS"/>
              </a:rPr>
              <a:t>r</a:t>
            </a:r>
            <a:r>
              <a:rPr sz="1300" spc="20">
                <a:solidFill>
                  <a:srgbClr val="FFFFFF"/>
                </a:solidFill>
                <a:latin typeface="Trebuchet MS"/>
                <a:cs typeface="Trebuchet MS"/>
              </a:rPr>
              <a:t>o</a:t>
            </a:r>
            <a:r>
              <a:rPr sz="1300">
                <a:solidFill>
                  <a:srgbClr val="FFFFFF"/>
                </a:solidFill>
                <a:latin typeface="Trebuchet MS"/>
                <a:cs typeface="Trebuchet MS"/>
              </a:rPr>
              <a:t>v</a:t>
            </a:r>
            <a:r>
              <a:rPr sz="1300" spc="25">
                <a:solidFill>
                  <a:srgbClr val="FFFFFF"/>
                </a:solidFill>
                <a:latin typeface="Trebuchet MS"/>
                <a:cs typeface="Trebuchet MS"/>
              </a:rPr>
              <a:t>e</a:t>
            </a:r>
            <a:r>
              <a:rPr sz="1300" spc="-95">
                <a:solidFill>
                  <a:srgbClr val="FFFFFF"/>
                </a:solidFill>
                <a:latin typeface="Trebuchet MS"/>
                <a:cs typeface="Trebuchet MS"/>
              </a:rPr>
              <a:t> </a:t>
            </a:r>
            <a:r>
              <a:rPr sz="1300" spc="35">
                <a:solidFill>
                  <a:srgbClr val="FFFFFF"/>
                </a:solidFill>
                <a:latin typeface="Trebuchet MS"/>
                <a:cs typeface="Trebuchet MS"/>
              </a:rPr>
              <a:t>y</a:t>
            </a:r>
            <a:r>
              <a:rPr sz="1300" spc="30">
                <a:solidFill>
                  <a:srgbClr val="FFFFFF"/>
                </a:solidFill>
                <a:latin typeface="Trebuchet MS"/>
                <a:cs typeface="Trebuchet MS"/>
              </a:rPr>
              <a:t>o</a:t>
            </a:r>
            <a:r>
              <a:rPr sz="1300" spc="45">
                <a:solidFill>
                  <a:srgbClr val="FFFFFF"/>
                </a:solidFill>
                <a:latin typeface="Trebuchet MS"/>
                <a:cs typeface="Trebuchet MS"/>
              </a:rPr>
              <a:t>u</a:t>
            </a:r>
            <a:r>
              <a:rPr sz="1300">
                <a:solidFill>
                  <a:srgbClr val="FFFFFF"/>
                </a:solidFill>
                <a:latin typeface="Trebuchet MS"/>
                <a:cs typeface="Trebuchet MS"/>
              </a:rPr>
              <a:t>r</a:t>
            </a:r>
            <a:r>
              <a:rPr sz="1300" spc="-80">
                <a:solidFill>
                  <a:srgbClr val="FFFFFF"/>
                </a:solidFill>
                <a:latin typeface="Trebuchet MS"/>
                <a:cs typeface="Trebuchet MS"/>
              </a:rPr>
              <a:t> </a:t>
            </a:r>
            <a:r>
              <a:rPr sz="1300" spc="15">
                <a:solidFill>
                  <a:srgbClr val="FFFFFF"/>
                </a:solidFill>
                <a:latin typeface="Trebuchet MS"/>
                <a:cs typeface="Trebuchet MS"/>
              </a:rPr>
              <a:t>f</a:t>
            </a:r>
            <a:r>
              <a:rPr sz="1300">
                <a:solidFill>
                  <a:srgbClr val="FFFFFF"/>
                </a:solidFill>
                <a:latin typeface="Trebuchet MS"/>
                <a:cs typeface="Trebuchet MS"/>
              </a:rPr>
              <a:t>r</a:t>
            </a:r>
            <a:r>
              <a:rPr sz="1300" spc="30">
                <a:solidFill>
                  <a:srgbClr val="FFFFFF"/>
                </a:solidFill>
                <a:latin typeface="Trebuchet MS"/>
                <a:cs typeface="Trebuchet MS"/>
              </a:rPr>
              <a:t>o</a:t>
            </a:r>
            <a:r>
              <a:rPr sz="1300" spc="5">
                <a:solidFill>
                  <a:srgbClr val="FFFFFF"/>
                </a:solidFill>
                <a:latin typeface="Trebuchet MS"/>
                <a:cs typeface="Trebuchet MS"/>
              </a:rPr>
              <a:t>n</a:t>
            </a:r>
            <a:r>
              <a:rPr sz="1300" spc="-45">
                <a:solidFill>
                  <a:srgbClr val="FFFFFF"/>
                </a:solidFill>
                <a:latin typeface="Trebuchet MS"/>
                <a:cs typeface="Trebuchet MS"/>
              </a:rPr>
              <a:t>t</a:t>
            </a:r>
            <a:r>
              <a:rPr sz="1300" spc="10">
                <a:solidFill>
                  <a:srgbClr val="FFFFFF"/>
                </a:solidFill>
                <a:latin typeface="Trebuchet MS"/>
                <a:cs typeface="Trebuchet MS"/>
              </a:rPr>
              <a:t>-</a:t>
            </a:r>
            <a:r>
              <a:rPr sz="1300" spc="-290">
                <a:solidFill>
                  <a:srgbClr val="FFFFFF"/>
                </a:solidFill>
                <a:latin typeface="Trebuchet MS"/>
                <a:cs typeface="Trebuchet MS"/>
              </a:rPr>
              <a:t> </a:t>
            </a:r>
            <a:r>
              <a:rPr sz="1300" spc="40">
                <a:solidFill>
                  <a:srgbClr val="FFFFFF"/>
                </a:solidFill>
                <a:latin typeface="Trebuchet MS"/>
                <a:cs typeface="Trebuchet MS"/>
              </a:rPr>
              <a:t>and</a:t>
            </a:r>
            <a:r>
              <a:rPr sz="1300" spc="-80">
                <a:solidFill>
                  <a:srgbClr val="FFFFFF"/>
                </a:solidFill>
                <a:latin typeface="Trebuchet MS"/>
                <a:cs typeface="Trebuchet MS"/>
              </a:rPr>
              <a:t> </a:t>
            </a:r>
            <a:r>
              <a:rPr sz="1300" spc="40">
                <a:solidFill>
                  <a:srgbClr val="FFFFFF"/>
                </a:solidFill>
                <a:latin typeface="Trebuchet MS"/>
                <a:cs typeface="Trebuchet MS"/>
              </a:rPr>
              <a:t>b</a:t>
            </a:r>
            <a:r>
              <a:rPr sz="1300" spc="50">
                <a:solidFill>
                  <a:srgbClr val="FFFFFF"/>
                </a:solidFill>
                <a:latin typeface="Trebuchet MS"/>
                <a:cs typeface="Trebuchet MS"/>
              </a:rPr>
              <a:t>a</a:t>
            </a:r>
            <a:r>
              <a:rPr sz="1300" spc="35">
                <a:solidFill>
                  <a:srgbClr val="FFFFFF"/>
                </a:solidFill>
                <a:latin typeface="Trebuchet MS"/>
                <a:cs typeface="Trebuchet MS"/>
              </a:rPr>
              <a:t>c</a:t>
            </a:r>
            <a:r>
              <a:rPr sz="1300" spc="30">
                <a:solidFill>
                  <a:srgbClr val="FFFFFF"/>
                </a:solidFill>
                <a:latin typeface="Trebuchet MS"/>
                <a:cs typeface="Trebuchet MS"/>
              </a:rPr>
              <a:t>k</a:t>
            </a:r>
            <a:r>
              <a:rPr sz="1300" spc="15">
                <a:solidFill>
                  <a:srgbClr val="FFFFFF"/>
                </a:solidFill>
                <a:latin typeface="Trebuchet MS"/>
                <a:cs typeface="Trebuchet MS"/>
              </a:rPr>
              <a:t>-</a:t>
            </a:r>
            <a:r>
              <a:rPr sz="1300" spc="30">
                <a:solidFill>
                  <a:srgbClr val="FFFFFF"/>
                </a:solidFill>
                <a:latin typeface="Trebuchet MS"/>
                <a:cs typeface="Trebuchet MS"/>
              </a:rPr>
              <a:t>en</a:t>
            </a:r>
            <a:r>
              <a:rPr sz="1300" spc="40">
                <a:solidFill>
                  <a:srgbClr val="FFFFFF"/>
                </a:solidFill>
                <a:latin typeface="Trebuchet MS"/>
                <a:cs typeface="Trebuchet MS"/>
              </a:rPr>
              <a:t>d</a:t>
            </a:r>
            <a:r>
              <a:rPr sz="1300" spc="-95">
                <a:solidFill>
                  <a:srgbClr val="FFFFFF"/>
                </a:solidFill>
                <a:latin typeface="Trebuchet MS"/>
                <a:cs typeface="Trebuchet MS"/>
              </a:rPr>
              <a:t> </a:t>
            </a:r>
            <a:r>
              <a:rPr sz="1300" spc="30">
                <a:solidFill>
                  <a:srgbClr val="FFFFFF"/>
                </a:solidFill>
                <a:latin typeface="Trebuchet MS"/>
                <a:cs typeface="Trebuchet MS"/>
              </a:rPr>
              <a:t>d</a:t>
            </a:r>
            <a:r>
              <a:rPr sz="1300" spc="20">
                <a:solidFill>
                  <a:srgbClr val="FFFFFF"/>
                </a:solidFill>
                <a:latin typeface="Trebuchet MS"/>
                <a:cs typeface="Trebuchet MS"/>
              </a:rPr>
              <a:t>e</a:t>
            </a:r>
            <a:r>
              <a:rPr sz="1300">
                <a:solidFill>
                  <a:srgbClr val="FFFFFF"/>
                </a:solidFill>
                <a:latin typeface="Trebuchet MS"/>
                <a:cs typeface="Trebuchet MS"/>
              </a:rPr>
              <a:t>v</a:t>
            </a:r>
            <a:r>
              <a:rPr sz="1300" spc="15">
                <a:solidFill>
                  <a:srgbClr val="FFFFFF"/>
                </a:solidFill>
                <a:latin typeface="Trebuchet MS"/>
                <a:cs typeface="Trebuchet MS"/>
              </a:rPr>
              <a:t>e</a:t>
            </a:r>
            <a:r>
              <a:rPr sz="1300" spc="-25">
                <a:solidFill>
                  <a:srgbClr val="FFFFFF"/>
                </a:solidFill>
                <a:latin typeface="Trebuchet MS"/>
                <a:cs typeface="Trebuchet MS"/>
              </a:rPr>
              <a:t>l</a:t>
            </a:r>
            <a:r>
              <a:rPr sz="1300" spc="35">
                <a:solidFill>
                  <a:srgbClr val="FFFFFF"/>
                </a:solidFill>
                <a:latin typeface="Trebuchet MS"/>
                <a:cs typeface="Trebuchet MS"/>
              </a:rPr>
              <a:t>opme</a:t>
            </a:r>
            <a:r>
              <a:rPr sz="1300" spc="5">
                <a:solidFill>
                  <a:srgbClr val="FFFFFF"/>
                </a:solidFill>
                <a:latin typeface="Trebuchet MS"/>
                <a:cs typeface="Trebuchet MS"/>
              </a:rPr>
              <a:t>n</a:t>
            </a:r>
            <a:r>
              <a:rPr sz="1300" spc="-10">
                <a:solidFill>
                  <a:srgbClr val="FFFFFF"/>
                </a:solidFill>
                <a:latin typeface="Trebuchet MS"/>
                <a:cs typeface="Trebuchet MS"/>
              </a:rPr>
              <a:t>t  </a:t>
            </a:r>
            <a:r>
              <a:rPr sz="1300" spc="45">
                <a:solidFill>
                  <a:srgbClr val="FFFFFF"/>
                </a:solidFill>
                <a:latin typeface="Trebuchet MS"/>
                <a:cs typeface="Trebuchet MS"/>
              </a:rPr>
              <a:t>skills</a:t>
            </a:r>
            <a:r>
              <a:rPr sz="1300" spc="-90">
                <a:solidFill>
                  <a:srgbClr val="FFFFFF"/>
                </a:solidFill>
                <a:latin typeface="Trebuchet MS"/>
                <a:cs typeface="Trebuchet MS"/>
              </a:rPr>
              <a:t> </a:t>
            </a:r>
            <a:r>
              <a:rPr sz="1300" spc="35">
                <a:solidFill>
                  <a:srgbClr val="FFFFFF"/>
                </a:solidFill>
                <a:latin typeface="Trebuchet MS"/>
                <a:cs typeface="Trebuchet MS"/>
              </a:rPr>
              <a:t>when</a:t>
            </a:r>
            <a:r>
              <a:rPr sz="1300" spc="-80">
                <a:solidFill>
                  <a:srgbClr val="FFFFFF"/>
                </a:solidFill>
                <a:latin typeface="Trebuchet MS"/>
                <a:cs typeface="Trebuchet MS"/>
              </a:rPr>
              <a:t> </a:t>
            </a:r>
            <a:r>
              <a:rPr sz="1300" spc="50">
                <a:solidFill>
                  <a:srgbClr val="FFFFFF"/>
                </a:solidFill>
                <a:latin typeface="Trebuchet MS"/>
                <a:cs typeface="Trebuchet MS"/>
              </a:rPr>
              <a:t>making</a:t>
            </a:r>
            <a:r>
              <a:rPr sz="1300" spc="-85">
                <a:solidFill>
                  <a:srgbClr val="FFFFFF"/>
                </a:solidFill>
                <a:latin typeface="Trebuchet MS"/>
                <a:cs typeface="Trebuchet MS"/>
              </a:rPr>
              <a:t> </a:t>
            </a:r>
            <a:r>
              <a:rPr sz="1300" spc="20">
                <a:solidFill>
                  <a:srgbClr val="FFFFFF"/>
                </a:solidFill>
                <a:latin typeface="Trebuchet MS"/>
                <a:cs typeface="Trebuchet MS"/>
              </a:rPr>
              <a:t>workout</a:t>
            </a:r>
            <a:r>
              <a:rPr sz="1300" spc="-75">
                <a:solidFill>
                  <a:srgbClr val="FFFFFF"/>
                </a:solidFill>
                <a:latin typeface="Trebuchet MS"/>
                <a:cs typeface="Trebuchet MS"/>
              </a:rPr>
              <a:t> </a:t>
            </a:r>
            <a:r>
              <a:rPr sz="1300" spc="30">
                <a:solidFill>
                  <a:srgbClr val="FFFFFF"/>
                </a:solidFill>
                <a:latin typeface="Trebuchet MS"/>
                <a:cs typeface="Trebuchet MS"/>
              </a:rPr>
              <a:t>tracking</a:t>
            </a:r>
            <a:r>
              <a:rPr sz="1300" spc="-80">
                <a:solidFill>
                  <a:srgbClr val="FFFFFF"/>
                </a:solidFill>
                <a:latin typeface="Trebuchet MS"/>
                <a:cs typeface="Trebuchet MS"/>
              </a:rPr>
              <a:t> </a:t>
            </a:r>
            <a:r>
              <a:rPr sz="1300" spc="5">
                <a:solidFill>
                  <a:srgbClr val="FFFFFF"/>
                </a:solidFill>
                <a:latin typeface="Trebuchet MS"/>
                <a:cs typeface="Trebuchet MS"/>
              </a:rPr>
              <a:t>applications.</a:t>
            </a:r>
            <a:endParaRPr sz="1300">
              <a:latin typeface="Trebuchet MS"/>
              <a:cs typeface="Trebuchet MS"/>
            </a:endParaRPr>
          </a:p>
        </p:txBody>
      </p:sp>
      <p:pic>
        <p:nvPicPr>
          <p:cNvPr id="8" name="object 8"/>
          <p:cNvPicPr/>
          <p:nvPr/>
        </p:nvPicPr>
        <p:blipFill>
          <a:blip r:embed="rId3" cstate="print"/>
          <a:stretch>
            <a:fillRect/>
          </a:stretch>
        </p:blipFill>
        <p:spPr>
          <a:xfrm>
            <a:off x="0" y="0"/>
            <a:ext cx="9143999" cy="514349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7ADF7-572C-7E94-8E9A-8B38D800CB25}"/>
              </a:ext>
            </a:extLst>
          </p:cNvPr>
          <p:cNvSpPr>
            <a:spLocks noGrp="1"/>
          </p:cNvSpPr>
          <p:nvPr>
            <p:ph type="title"/>
          </p:nvPr>
        </p:nvSpPr>
        <p:spPr>
          <a:xfrm>
            <a:off x="189074" y="227405"/>
            <a:ext cx="4960675" cy="276999"/>
          </a:xfrm>
        </p:spPr>
        <p:txBody>
          <a:bodyPr wrap="square" lIns="0" tIns="0" rIns="0" bIns="0" anchor="t">
            <a:spAutoFit/>
          </a:bodyPr>
          <a:lstStyle/>
          <a:p>
            <a:r>
              <a:rPr lang="en-US" sz="1800" i="0">
                <a:solidFill>
                  <a:schemeClr val="tx1"/>
                </a:solidFill>
              </a:rPr>
              <a:t>INTRODUCTION</a:t>
            </a:r>
          </a:p>
        </p:txBody>
      </p:sp>
      <p:sp>
        <p:nvSpPr>
          <p:cNvPr id="3" name="Text Placeholder 2">
            <a:extLst>
              <a:ext uri="{FF2B5EF4-FFF2-40B4-BE49-F238E27FC236}">
                <a16:creationId xmlns:a16="http://schemas.microsoft.com/office/drawing/2014/main" id="{35F928F5-F80F-81A2-A18B-C97C3DE88B33}"/>
              </a:ext>
            </a:extLst>
          </p:cNvPr>
          <p:cNvSpPr>
            <a:spLocks noGrp="1"/>
          </p:cNvSpPr>
          <p:nvPr>
            <p:ph type="body" idx="1"/>
          </p:nvPr>
        </p:nvSpPr>
        <p:spPr>
          <a:xfrm>
            <a:off x="189535" y="763423"/>
            <a:ext cx="8229600" cy="1077218"/>
          </a:xfrm>
        </p:spPr>
        <p:txBody>
          <a:bodyPr wrap="square" lIns="0" tIns="0" rIns="0" bIns="0" anchor="t">
            <a:spAutoFit/>
          </a:bodyPr>
          <a:lstStyle/>
          <a:p>
            <a:pPr marL="285750" indent="-285750">
              <a:buFont typeface="Wingdings"/>
              <a:buChar char="Ø"/>
            </a:pPr>
            <a:r>
              <a:rPr lang="en-US" sz="1400">
                <a:solidFill>
                  <a:schemeClr val="tx1"/>
                </a:solidFill>
                <a:cs typeface="Calibri"/>
              </a:rPr>
              <a:t>The purpose of this document is to outline the requirements of the workout tracker application.</a:t>
            </a:r>
          </a:p>
          <a:p>
            <a:pPr marL="285750" indent="-285750">
              <a:buFont typeface="Wingdings"/>
              <a:buChar char="Ø"/>
            </a:pPr>
            <a:endParaRPr lang="en-US" sz="1400">
              <a:solidFill>
                <a:schemeClr val="tx1"/>
              </a:solidFill>
              <a:cs typeface="Calibri"/>
            </a:endParaRPr>
          </a:p>
          <a:p>
            <a:pPr marL="285750" indent="-285750">
              <a:buFont typeface="Wingdings"/>
              <a:buChar char="Ø"/>
            </a:pPr>
            <a:r>
              <a:rPr lang="en-US" sz="1400">
                <a:solidFill>
                  <a:schemeClr val="tx1"/>
                </a:solidFill>
                <a:cs typeface="Calibri"/>
              </a:rPr>
              <a:t>The app is being created for those who exercise on a regular basis and keeps notes on their progression. The user for this application is anyone who has a need for a calendar based note taking application for their exercise regimen.</a:t>
            </a:r>
          </a:p>
        </p:txBody>
      </p:sp>
      <p:sp>
        <p:nvSpPr>
          <p:cNvPr id="5" name="TextBox 4">
            <a:extLst>
              <a:ext uri="{FF2B5EF4-FFF2-40B4-BE49-F238E27FC236}">
                <a16:creationId xmlns:a16="http://schemas.microsoft.com/office/drawing/2014/main" id="{C4804555-46F3-4ECE-86DD-FF78DBC71FF4}"/>
              </a:ext>
            </a:extLst>
          </p:cNvPr>
          <p:cNvSpPr txBox="1"/>
          <p:nvPr/>
        </p:nvSpPr>
        <p:spPr>
          <a:xfrm>
            <a:off x="188089" y="2197381"/>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cs typeface="Calibri"/>
              </a:rPr>
              <a:t>SCOPE OF THE PROJECT</a:t>
            </a:r>
            <a:endParaRPr lang="en-US"/>
          </a:p>
        </p:txBody>
      </p:sp>
      <p:sp>
        <p:nvSpPr>
          <p:cNvPr id="6" name="TextBox 5">
            <a:extLst>
              <a:ext uri="{FF2B5EF4-FFF2-40B4-BE49-F238E27FC236}">
                <a16:creationId xmlns:a16="http://schemas.microsoft.com/office/drawing/2014/main" id="{A0B5CBDA-C946-CF20-1AE0-90432E059123}"/>
              </a:ext>
            </a:extLst>
          </p:cNvPr>
          <p:cNvSpPr txBox="1"/>
          <p:nvPr/>
        </p:nvSpPr>
        <p:spPr>
          <a:xfrm>
            <a:off x="119364" y="2884628"/>
            <a:ext cx="8110958"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Ø"/>
            </a:pPr>
            <a:r>
              <a:rPr lang="en-US" sz="1400">
                <a:cs typeface="Calibri"/>
              </a:rPr>
              <a:t>The scope of this requirements definition effort. Introduces the requirements elicitation </a:t>
            </a:r>
            <a:r>
              <a:rPr lang="en-US" sz="1400" err="1">
                <a:cs typeface="Calibri"/>
              </a:rPr>
              <a:t>team,including</a:t>
            </a:r>
            <a:r>
              <a:rPr lang="en-US" sz="1400">
                <a:cs typeface="Calibri"/>
              </a:rPr>
              <a:t> </a:t>
            </a:r>
            <a:r>
              <a:rPr lang="en-US" sz="1400" err="1">
                <a:cs typeface="Calibri"/>
              </a:rPr>
              <a:t>users,customers,system</a:t>
            </a:r>
            <a:r>
              <a:rPr lang="en-US" sz="1400">
                <a:cs typeface="Calibri"/>
              </a:rPr>
              <a:t> engineers and developers.</a:t>
            </a:r>
          </a:p>
          <a:p>
            <a:endParaRPr lang="en-US" sz="1400">
              <a:cs typeface="Calibri"/>
            </a:endParaRPr>
          </a:p>
          <a:p>
            <a:pPr marL="285750" indent="-285750">
              <a:buFont typeface="Wingdings"/>
              <a:buChar char="Ø"/>
            </a:pPr>
            <a:r>
              <a:rPr lang="en-US" sz="1400">
                <a:cs typeface="Calibri"/>
              </a:rPr>
              <a:t>This section also details any constraints that were placed upon the requirements elicitation </a:t>
            </a:r>
            <a:r>
              <a:rPr lang="en-US" sz="1400" err="1">
                <a:cs typeface="Calibri"/>
              </a:rPr>
              <a:t>process,such</a:t>
            </a:r>
            <a:r>
              <a:rPr lang="en-US" sz="1400">
                <a:cs typeface="Calibri"/>
              </a:rPr>
              <a:t> as </a:t>
            </a:r>
            <a:r>
              <a:rPr lang="en-US" sz="1400" err="1">
                <a:cs typeface="Calibri"/>
              </a:rPr>
              <a:t>schedules,costs,or</a:t>
            </a:r>
            <a:r>
              <a:rPr lang="en-US" sz="1400">
                <a:cs typeface="Calibri"/>
              </a:rPr>
              <a:t> the software engineering environment used to develop requirements.</a:t>
            </a:r>
          </a:p>
          <a:p>
            <a:pPr marL="285750" indent="-285750">
              <a:buFont typeface="Wingdings"/>
              <a:buChar char="Ø"/>
            </a:pPr>
            <a:endParaRPr lang="en-US" sz="1400">
              <a:cs typeface="Calibri"/>
            </a:endParaRPr>
          </a:p>
          <a:p>
            <a:pPr marL="285750" indent="-285750">
              <a:buFont typeface="Wingdings"/>
              <a:buChar char="Ø"/>
            </a:pPr>
            <a:r>
              <a:rPr lang="en-US" sz="1400">
                <a:cs typeface="Calibri"/>
              </a:rPr>
              <a:t>It will function as a note taking application based on a monthly and daily calendar. The system will also have a simple calculator built in that will output the data for the expected amount of burned calories for each exercise.</a:t>
            </a:r>
          </a:p>
        </p:txBody>
      </p:sp>
    </p:spTree>
    <p:extLst>
      <p:ext uri="{BB962C8B-B14F-4D97-AF65-F5344CB8AC3E}">
        <p14:creationId xmlns:p14="http://schemas.microsoft.com/office/powerpoint/2010/main" val="16016864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59DD6E2-80D0-F626-0FB4-8B9A549C5ADB}"/>
              </a:ext>
            </a:extLst>
          </p:cNvPr>
          <p:cNvSpPr>
            <a:spLocks noGrp="1"/>
          </p:cNvSpPr>
          <p:nvPr>
            <p:ph type="body" idx="1"/>
          </p:nvPr>
        </p:nvSpPr>
        <p:spPr>
          <a:xfrm>
            <a:off x="261877" y="727251"/>
            <a:ext cx="8229600" cy="3662541"/>
          </a:xfrm>
        </p:spPr>
        <p:txBody>
          <a:bodyPr wrap="square" lIns="0" tIns="0" rIns="0" bIns="0" anchor="t">
            <a:spAutoFit/>
          </a:bodyPr>
          <a:lstStyle/>
          <a:p>
            <a:pPr marL="285750" indent="-285750">
              <a:buFont typeface="Wingdings"/>
              <a:buChar char="Ø"/>
            </a:pPr>
            <a:r>
              <a:rPr lang="en-US" sz="1400">
                <a:solidFill>
                  <a:srgbClr val="000000"/>
                </a:solidFill>
                <a:latin typeface="Calibri"/>
                <a:cs typeface="Calibri"/>
              </a:rPr>
              <a:t>This app will take notes based on the 365 day calendar and will allow users to calculate the amount of calories burned with each exercise.</a:t>
            </a:r>
          </a:p>
          <a:p>
            <a:pPr marL="285750" indent="-285750">
              <a:buFont typeface="Wingdings"/>
              <a:buChar char="Ø"/>
            </a:pPr>
            <a:endParaRPr lang="en-US" sz="1400">
              <a:solidFill>
                <a:srgbClr val="000000"/>
              </a:solidFill>
              <a:latin typeface="Calibri"/>
              <a:cs typeface="Calibri"/>
            </a:endParaRPr>
          </a:p>
          <a:p>
            <a:pPr marL="285750" indent="-285750">
              <a:buFont typeface="Wingdings"/>
              <a:buChar char="Ø"/>
            </a:pPr>
            <a:r>
              <a:rPr lang="en-US" sz="1400">
                <a:solidFill>
                  <a:srgbClr val="000000"/>
                </a:solidFill>
                <a:latin typeface="Calibri"/>
                <a:cs typeface="Calibri"/>
              </a:rPr>
              <a:t>Describes the features of the user community, including their expected expertise with software systems and the application domain.</a:t>
            </a:r>
          </a:p>
          <a:p>
            <a:pPr marL="285750" indent="-285750">
              <a:buFont typeface="Wingdings"/>
              <a:buChar char="Ø"/>
            </a:pPr>
            <a:endParaRPr lang="en-US" sz="1400">
              <a:solidFill>
                <a:srgbClr val="000000"/>
              </a:solidFill>
              <a:latin typeface="Calibri"/>
              <a:cs typeface="Calibri"/>
            </a:endParaRPr>
          </a:p>
          <a:p>
            <a:pPr marL="285750" indent="-285750">
              <a:buFont typeface="Wingdings"/>
              <a:buChar char="Ø"/>
            </a:pPr>
            <a:r>
              <a:rPr lang="en-US" sz="1400">
                <a:solidFill>
                  <a:srgbClr val="000000"/>
                </a:solidFill>
                <a:latin typeface="Calibri"/>
                <a:cs typeface="Calibri"/>
              </a:rPr>
              <a:t>Each user will already be adapt with how to use a calendar and the features of their phone which the app will not extend past.</a:t>
            </a:r>
          </a:p>
          <a:p>
            <a:pPr marL="285750" indent="-285750">
              <a:buFont typeface="Wingdings"/>
              <a:buChar char="Ø"/>
            </a:pPr>
            <a:endParaRPr lang="en-US" sz="1400">
              <a:solidFill>
                <a:srgbClr val="000000"/>
              </a:solidFill>
              <a:latin typeface="Calibri"/>
              <a:cs typeface="Calibri"/>
            </a:endParaRPr>
          </a:p>
          <a:p>
            <a:pPr marL="285750" indent="-285750">
              <a:buFont typeface="Wingdings"/>
              <a:buChar char="Ø"/>
            </a:pPr>
            <a:r>
              <a:rPr lang="en-US" sz="1400">
                <a:solidFill>
                  <a:srgbClr val="000000"/>
                </a:solidFill>
                <a:latin typeface="Calibri"/>
                <a:cs typeface="Calibri"/>
              </a:rPr>
              <a:t>This section describes the essential problem(s) currently confronted by the user community that creates a need for your system.</a:t>
            </a:r>
          </a:p>
          <a:p>
            <a:pPr marL="285750" indent="-285750">
              <a:buFont typeface="Wingdings"/>
              <a:buChar char="Ø"/>
            </a:pPr>
            <a:endParaRPr lang="en-US" sz="1400">
              <a:solidFill>
                <a:srgbClr val="000000"/>
              </a:solidFill>
              <a:latin typeface="Calibri"/>
              <a:cs typeface="Calibri"/>
            </a:endParaRPr>
          </a:p>
          <a:p>
            <a:pPr marL="285750" indent="-285750">
              <a:buFont typeface="Wingdings"/>
              <a:buChar char="Ø"/>
            </a:pPr>
            <a:r>
              <a:rPr lang="en-US" sz="1400">
                <a:solidFill>
                  <a:srgbClr val="000000"/>
                </a:solidFill>
                <a:latin typeface="Calibri"/>
                <a:cs typeface="Calibri"/>
              </a:rPr>
              <a:t>There are not many systems available to record workout data currently. This is causing users to have to write down everything into a notebook and to rely on themselves to adhere to the written schedule.</a:t>
            </a:r>
          </a:p>
          <a:p>
            <a:pPr marL="285750" indent="-285750">
              <a:buFont typeface="Wingdings"/>
              <a:buChar char="Ø"/>
            </a:pPr>
            <a:endParaRPr lang="en-US" sz="1400">
              <a:solidFill>
                <a:srgbClr val="000000"/>
              </a:solidFill>
              <a:latin typeface="Calibri"/>
              <a:cs typeface="Calibri"/>
            </a:endParaRPr>
          </a:p>
          <a:p>
            <a:pPr marL="285750" indent="-285750">
              <a:buFont typeface="Wingdings"/>
              <a:buChar char="Ø"/>
            </a:pPr>
            <a:r>
              <a:rPr lang="en-US" sz="1400">
                <a:solidFill>
                  <a:srgbClr val="000000"/>
                </a:solidFill>
                <a:latin typeface="Calibri"/>
                <a:cs typeface="Calibri"/>
              </a:rPr>
              <a:t>Also doing this does not allow users to calculate the amount of potential calories burnt to be calculated easily without additional resources.</a:t>
            </a:r>
          </a:p>
        </p:txBody>
      </p:sp>
      <p:sp>
        <p:nvSpPr>
          <p:cNvPr id="5" name="Title 4">
            <a:extLst>
              <a:ext uri="{FF2B5EF4-FFF2-40B4-BE49-F238E27FC236}">
                <a16:creationId xmlns:a16="http://schemas.microsoft.com/office/drawing/2014/main" id="{01CC8CE4-ADEA-72C9-7E6B-CF5A390115FD}"/>
              </a:ext>
            </a:extLst>
          </p:cNvPr>
          <p:cNvSpPr>
            <a:spLocks noGrp="1"/>
          </p:cNvSpPr>
          <p:nvPr>
            <p:ph type="title"/>
          </p:nvPr>
        </p:nvSpPr>
        <p:spPr>
          <a:xfrm>
            <a:off x="261415" y="205702"/>
            <a:ext cx="4960675" cy="276999"/>
          </a:xfrm>
        </p:spPr>
        <p:txBody>
          <a:bodyPr wrap="square" lIns="0" tIns="0" rIns="0" bIns="0" anchor="t">
            <a:spAutoFit/>
          </a:bodyPr>
          <a:lstStyle/>
          <a:p>
            <a:r>
              <a:rPr lang="en-US" sz="1800" i="0">
                <a:solidFill>
                  <a:schemeClr val="tx1"/>
                </a:solidFill>
              </a:rPr>
              <a:t>GENERAL DESCRIPTION</a:t>
            </a:r>
          </a:p>
        </p:txBody>
      </p:sp>
    </p:spTree>
    <p:extLst>
      <p:ext uri="{BB962C8B-B14F-4D97-AF65-F5344CB8AC3E}">
        <p14:creationId xmlns:p14="http://schemas.microsoft.com/office/powerpoint/2010/main" val="33316235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EFDF5-1E4D-CFAF-92D5-F4C29D0493AF}"/>
              </a:ext>
            </a:extLst>
          </p:cNvPr>
          <p:cNvSpPr>
            <a:spLocks noGrp="1"/>
          </p:cNvSpPr>
          <p:nvPr>
            <p:ph type="title"/>
          </p:nvPr>
        </p:nvSpPr>
        <p:spPr>
          <a:xfrm>
            <a:off x="246947" y="198467"/>
            <a:ext cx="4960675" cy="276999"/>
          </a:xfrm>
        </p:spPr>
        <p:txBody>
          <a:bodyPr wrap="square" lIns="0" tIns="0" rIns="0" bIns="0" anchor="t">
            <a:spAutoFit/>
          </a:bodyPr>
          <a:lstStyle/>
          <a:p>
            <a:r>
              <a:rPr lang="en-US" sz="1800" i="0">
                <a:solidFill>
                  <a:srgbClr val="000000"/>
                </a:solidFill>
              </a:rPr>
              <a:t>FUNCTIONAL REQUIREMENTS</a:t>
            </a:r>
            <a:endParaRPr lang="en-US" sz="1800">
              <a:solidFill>
                <a:srgbClr val="000000"/>
              </a:solidFill>
            </a:endParaRPr>
          </a:p>
        </p:txBody>
      </p:sp>
      <p:sp>
        <p:nvSpPr>
          <p:cNvPr id="3" name="Text Placeholder 2">
            <a:extLst>
              <a:ext uri="{FF2B5EF4-FFF2-40B4-BE49-F238E27FC236}">
                <a16:creationId xmlns:a16="http://schemas.microsoft.com/office/drawing/2014/main" id="{0D369E4A-7658-9B01-7148-F533725E6EBE}"/>
              </a:ext>
            </a:extLst>
          </p:cNvPr>
          <p:cNvSpPr>
            <a:spLocks noGrp="1"/>
          </p:cNvSpPr>
          <p:nvPr>
            <p:ph type="body" idx="1"/>
          </p:nvPr>
        </p:nvSpPr>
        <p:spPr>
          <a:xfrm>
            <a:off x="204004" y="756189"/>
            <a:ext cx="8229600" cy="4093428"/>
          </a:xfrm>
        </p:spPr>
        <p:txBody>
          <a:bodyPr wrap="square" lIns="0" tIns="0" rIns="0" bIns="0" anchor="t">
            <a:spAutoFit/>
          </a:bodyPr>
          <a:lstStyle/>
          <a:p>
            <a:pPr marL="285750" indent="-285750">
              <a:buFont typeface="Wingdings"/>
              <a:buChar char="Ø"/>
            </a:pPr>
            <a:r>
              <a:rPr lang="en-US" sz="1400"/>
              <a:t>Functional requirements describes the possible effects of a software system, in other </a:t>
            </a:r>
            <a:r>
              <a:rPr lang="en-US" sz="1400" err="1"/>
              <a:t>words,what</a:t>
            </a:r>
            <a:r>
              <a:rPr lang="en-US" sz="1400"/>
              <a:t> the system must accomplish. Other kinds of requirements(such as interface requirements, performance requirements or reliability requirements) describe how the system accomplishes its functional requirements.</a:t>
            </a:r>
          </a:p>
          <a:p>
            <a:pPr marL="285750" indent="-285750">
              <a:buFont typeface="Wingdings"/>
              <a:buChar char="Ø"/>
            </a:pPr>
            <a:endParaRPr lang="en-US" sz="1400">
              <a:solidFill>
                <a:srgbClr val="000000"/>
              </a:solidFill>
              <a:latin typeface="Calibri"/>
              <a:cs typeface="Calibri"/>
            </a:endParaRPr>
          </a:p>
          <a:p>
            <a:pPr marL="285750" indent="-285750">
              <a:buFont typeface="Wingdings"/>
              <a:buChar char="Ø"/>
            </a:pPr>
            <a:r>
              <a:rPr lang="en-US" sz="1400">
                <a:solidFill>
                  <a:srgbClr val="000000"/>
                </a:solidFill>
                <a:latin typeface="Calibri"/>
                <a:cs typeface="Calibri"/>
              </a:rPr>
              <a:t>The application will be able to record </a:t>
            </a:r>
            <a:r>
              <a:rPr lang="en-US" sz="1400" err="1">
                <a:solidFill>
                  <a:srgbClr val="000000"/>
                </a:solidFill>
                <a:latin typeface="Calibri"/>
                <a:cs typeface="Calibri"/>
              </a:rPr>
              <a:t>excercises</a:t>
            </a:r>
            <a:r>
              <a:rPr lang="en-US" sz="1400">
                <a:solidFill>
                  <a:srgbClr val="000000"/>
                </a:solidFill>
                <a:latin typeface="Calibri"/>
                <a:cs typeface="Calibri"/>
              </a:rPr>
              <a:t> and </a:t>
            </a:r>
            <a:r>
              <a:rPr lang="en-US" sz="1400" err="1">
                <a:solidFill>
                  <a:srgbClr val="000000"/>
                </a:solidFill>
                <a:latin typeface="Calibri"/>
                <a:cs typeface="Calibri"/>
              </a:rPr>
              <a:t>repitions</a:t>
            </a:r>
            <a:r>
              <a:rPr lang="en-US" sz="1400">
                <a:solidFill>
                  <a:srgbClr val="000000"/>
                </a:solidFill>
                <a:latin typeface="Calibri"/>
                <a:cs typeface="Calibri"/>
              </a:rPr>
              <a:t>.</a:t>
            </a:r>
          </a:p>
          <a:p>
            <a:endParaRPr lang="en-US" sz="1400">
              <a:solidFill>
                <a:srgbClr val="000000"/>
              </a:solidFill>
              <a:latin typeface="Calibri"/>
              <a:cs typeface="Calibri"/>
            </a:endParaRPr>
          </a:p>
          <a:p>
            <a:pPr marL="342900" indent="-342900">
              <a:buAutoNum type="arabicPeriod"/>
            </a:pPr>
            <a:r>
              <a:rPr lang="en-US" sz="1400">
                <a:solidFill>
                  <a:srgbClr val="000000"/>
                </a:solidFill>
                <a:latin typeface="Calibri"/>
                <a:cs typeface="Calibri"/>
              </a:rPr>
              <a:t>Description RU fit will have a calendar layout that the user will be able to click on a specific day where they will be able to access an exercise and fill in how many repetitions with a certain weight they accomplished that day.</a:t>
            </a:r>
          </a:p>
          <a:p>
            <a:pPr marL="342900" indent="-342900">
              <a:buAutoNum type="arabicPeriod"/>
            </a:pPr>
            <a:r>
              <a:rPr lang="en-US" sz="1400">
                <a:solidFill>
                  <a:srgbClr val="000000"/>
                </a:solidFill>
                <a:latin typeface="Calibri"/>
                <a:cs typeface="Calibri"/>
              </a:rPr>
              <a:t>Criticality This is the most important requirement for RU fit. This is the main reason people will use the application.</a:t>
            </a:r>
          </a:p>
          <a:p>
            <a:pPr marL="342900" indent="-342900">
              <a:buAutoNum type="arabicPeriod"/>
            </a:pPr>
            <a:r>
              <a:rPr lang="en-US" sz="1400">
                <a:solidFill>
                  <a:srgbClr val="000000"/>
                </a:solidFill>
                <a:latin typeface="Calibri"/>
                <a:cs typeface="Calibri"/>
              </a:rPr>
              <a:t>Technical issues-After the user inputs the </a:t>
            </a:r>
            <a:r>
              <a:rPr lang="en-US" sz="1400" err="1">
                <a:solidFill>
                  <a:srgbClr val="000000"/>
                </a:solidFill>
                <a:latin typeface="Calibri"/>
                <a:cs typeface="Calibri"/>
              </a:rPr>
              <a:t>numbers,the</a:t>
            </a:r>
            <a:r>
              <a:rPr lang="en-US" sz="1400">
                <a:solidFill>
                  <a:srgbClr val="000000"/>
                </a:solidFill>
                <a:latin typeface="Calibri"/>
                <a:cs typeface="Calibri"/>
              </a:rPr>
              <a:t> system may not save the users information</a:t>
            </a:r>
          </a:p>
          <a:p>
            <a:pPr marL="342900" indent="-342900">
              <a:buAutoNum type="arabicPeriod"/>
            </a:pPr>
            <a:r>
              <a:rPr lang="en-US" sz="1400">
                <a:solidFill>
                  <a:srgbClr val="000000"/>
                </a:solidFill>
                <a:latin typeface="Calibri"/>
                <a:cs typeface="Calibri"/>
              </a:rPr>
              <a:t>Risks the device memory might be at capacity, which would not allow the application to save the workout information. The device can have alerts when memory is almost full as well as have the option to reserve portion of the phone memory to the application.</a:t>
            </a:r>
          </a:p>
          <a:p>
            <a:pPr marL="342900" indent="-342900">
              <a:buAutoNum type="arabicPeriod"/>
            </a:pPr>
            <a:r>
              <a:rPr lang="en-US" sz="1400">
                <a:solidFill>
                  <a:srgbClr val="000000"/>
                </a:solidFill>
                <a:latin typeface="Calibri"/>
                <a:cs typeface="Calibri"/>
              </a:rPr>
              <a:t>Dependencies with other requirements. This requirement will depend on the calendar portion of the application. If the calendar does not work , the user will not be able to record to record the data.</a:t>
            </a:r>
          </a:p>
          <a:p>
            <a:endParaRPr lang="en-US" sz="1400">
              <a:solidFill>
                <a:srgbClr val="000000"/>
              </a:solidFill>
              <a:latin typeface="Calibri"/>
              <a:cs typeface="Calibri"/>
            </a:endParaRPr>
          </a:p>
          <a:p>
            <a:pPr marL="342900" indent="-342900">
              <a:buAutoNum type="arabicPeriod"/>
            </a:pPr>
            <a:endParaRPr lang="en-US" sz="1400">
              <a:solidFill>
                <a:srgbClr val="000000"/>
              </a:solidFill>
              <a:latin typeface="Calibri"/>
              <a:cs typeface="Calibri"/>
            </a:endParaRPr>
          </a:p>
        </p:txBody>
      </p:sp>
    </p:spTree>
    <p:extLst>
      <p:ext uri="{BB962C8B-B14F-4D97-AF65-F5344CB8AC3E}">
        <p14:creationId xmlns:p14="http://schemas.microsoft.com/office/powerpoint/2010/main" val="26826366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C977D-F9A6-E8F5-19F6-72E63F613CE4}"/>
              </a:ext>
            </a:extLst>
          </p:cNvPr>
          <p:cNvSpPr>
            <a:spLocks noGrp="1"/>
          </p:cNvSpPr>
          <p:nvPr>
            <p:ph type="title"/>
          </p:nvPr>
        </p:nvSpPr>
        <p:spPr>
          <a:xfrm>
            <a:off x="362694" y="285277"/>
            <a:ext cx="4960675" cy="276999"/>
          </a:xfrm>
        </p:spPr>
        <p:txBody>
          <a:bodyPr wrap="square" lIns="0" tIns="0" rIns="0" bIns="0" anchor="t">
            <a:spAutoFit/>
          </a:bodyPr>
          <a:lstStyle/>
          <a:p>
            <a:r>
              <a:rPr lang="en-US" sz="1800" i="0">
                <a:solidFill>
                  <a:srgbClr val="000000"/>
                </a:solidFill>
              </a:rPr>
              <a:t>OVERVIEW TO APPLICATION</a:t>
            </a:r>
          </a:p>
        </p:txBody>
      </p:sp>
      <p:sp>
        <p:nvSpPr>
          <p:cNvPr id="3" name="Text Placeholder 2">
            <a:extLst>
              <a:ext uri="{FF2B5EF4-FFF2-40B4-BE49-F238E27FC236}">
                <a16:creationId xmlns:a16="http://schemas.microsoft.com/office/drawing/2014/main" id="{20E5AAFF-863A-191A-D656-9234F0BFBF15}"/>
              </a:ext>
            </a:extLst>
          </p:cNvPr>
          <p:cNvSpPr>
            <a:spLocks noGrp="1"/>
          </p:cNvSpPr>
          <p:nvPr>
            <p:ph type="body" idx="1"/>
          </p:nvPr>
        </p:nvSpPr>
        <p:spPr>
          <a:xfrm>
            <a:off x="363156" y="756189"/>
            <a:ext cx="8229600" cy="215444"/>
          </a:xfrm>
        </p:spPr>
        <p:txBody>
          <a:bodyPr wrap="square" lIns="0" tIns="0" rIns="0" bIns="0" anchor="t">
            <a:spAutoFit/>
          </a:bodyPr>
          <a:lstStyle/>
          <a:p>
            <a:pPr marL="342900" indent="-342900">
              <a:buFont typeface="Wingdings"/>
              <a:buChar char="Ø"/>
            </a:pPr>
            <a:r>
              <a:rPr lang="en-US" sz="1400"/>
              <a:t>App will have an overview "look" to use the improvement they have made. </a:t>
            </a:r>
          </a:p>
        </p:txBody>
      </p:sp>
      <p:sp>
        <p:nvSpPr>
          <p:cNvPr id="4" name="TextBox 3">
            <a:extLst>
              <a:ext uri="{FF2B5EF4-FFF2-40B4-BE49-F238E27FC236}">
                <a16:creationId xmlns:a16="http://schemas.microsoft.com/office/drawing/2014/main" id="{3DC359B9-CDA0-A18C-9539-0545621D60AD}"/>
              </a:ext>
            </a:extLst>
          </p:cNvPr>
          <p:cNvSpPr txBox="1"/>
          <p:nvPr/>
        </p:nvSpPr>
        <p:spPr>
          <a:xfrm>
            <a:off x="987465" y="1148425"/>
            <a:ext cx="7807123"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AutoNum type="arabicPeriod"/>
            </a:pPr>
            <a:r>
              <a:rPr lang="en-US" sz="1400">
                <a:cs typeface="Calibri"/>
              </a:rPr>
              <a:t>Description The user will be able to click overview button on an exercise and they will see their past performance for that exercise.</a:t>
            </a:r>
          </a:p>
          <a:p>
            <a:pPr marL="342900" indent="-342900">
              <a:buAutoNum type="arabicPeriod"/>
            </a:pPr>
            <a:r>
              <a:rPr lang="en-US" sz="1400">
                <a:cs typeface="Calibri"/>
              </a:rPr>
              <a:t>Criticality This feature is important because it will allow users to see their improvement.</a:t>
            </a:r>
          </a:p>
          <a:p>
            <a:pPr marL="342900" indent="-342900">
              <a:buAutoNum type="arabicPeriod"/>
            </a:pPr>
            <a:r>
              <a:rPr lang="en-US" sz="1400">
                <a:cs typeface="Calibri"/>
              </a:rPr>
              <a:t>Technical issues The calendar as well as the recording part of the application has to be in working order to be able to look at the overall view of the users work in the gym.</a:t>
            </a:r>
          </a:p>
        </p:txBody>
      </p:sp>
      <p:sp>
        <p:nvSpPr>
          <p:cNvPr id="5" name="TextBox 4">
            <a:extLst>
              <a:ext uri="{FF2B5EF4-FFF2-40B4-BE49-F238E27FC236}">
                <a16:creationId xmlns:a16="http://schemas.microsoft.com/office/drawing/2014/main" id="{88CA89C7-AE34-774D-8EA1-48964DDDFFDA}"/>
              </a:ext>
            </a:extLst>
          </p:cNvPr>
          <p:cNvSpPr txBox="1"/>
          <p:nvPr/>
        </p:nvSpPr>
        <p:spPr>
          <a:xfrm>
            <a:off x="264048" y="2569941"/>
            <a:ext cx="332916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000000"/>
                </a:solidFill>
                <a:cs typeface="Calibri"/>
              </a:rPr>
              <a:t>INTERFACE REQUIREMENTS</a:t>
            </a:r>
          </a:p>
        </p:txBody>
      </p:sp>
      <p:sp>
        <p:nvSpPr>
          <p:cNvPr id="6" name="TextBox 5">
            <a:extLst>
              <a:ext uri="{FF2B5EF4-FFF2-40B4-BE49-F238E27FC236}">
                <a16:creationId xmlns:a16="http://schemas.microsoft.com/office/drawing/2014/main" id="{17115FD6-9037-207C-C553-10606FB4A272}"/>
              </a:ext>
            </a:extLst>
          </p:cNvPr>
          <p:cNvSpPr txBox="1"/>
          <p:nvPr/>
        </p:nvSpPr>
        <p:spPr>
          <a:xfrm>
            <a:off x="698098" y="3054632"/>
            <a:ext cx="7893933" cy="209288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Ø"/>
            </a:pPr>
            <a:r>
              <a:rPr lang="en-US" sz="1400" dirty="0">
                <a:ea typeface="+mn-lt"/>
                <a:cs typeface="+mn-lt"/>
              </a:rPr>
              <a:t>The opening scene of the application will have options like calendar, notes, overview, and alarm.</a:t>
            </a:r>
            <a:endParaRPr lang="en-US" dirty="0">
              <a:ea typeface="+mn-lt"/>
              <a:cs typeface="+mn-lt"/>
            </a:endParaRPr>
          </a:p>
          <a:p>
            <a:pPr marL="285750" indent="-285750">
              <a:buFont typeface="Wingdings"/>
              <a:buChar char="Ø"/>
            </a:pPr>
            <a:endParaRPr lang="en-US">
              <a:cs typeface="Calibri"/>
            </a:endParaRPr>
          </a:p>
          <a:p>
            <a:pPr marL="285750" indent="-285750">
              <a:buFont typeface="Wingdings"/>
              <a:buChar char="Ø"/>
            </a:pPr>
            <a:r>
              <a:rPr lang="en-US" sz="1400" dirty="0">
                <a:ea typeface="+mn-lt"/>
                <a:cs typeface="+mn-lt"/>
              </a:rPr>
              <a:t>The user will then be able to touch calendar to access the days of the month. From here the user will click a certain day and fill in what exercises they have done that day and also how many repetitions as well as weight used.</a:t>
            </a:r>
          </a:p>
          <a:p>
            <a:pPr marL="285750" indent="-285750">
              <a:buFont typeface="Wingdings"/>
              <a:buChar char="Ø"/>
            </a:pPr>
            <a:endParaRPr lang="en-US" sz="1400" dirty="0">
              <a:cs typeface="Calibri"/>
            </a:endParaRPr>
          </a:p>
          <a:p>
            <a:pPr marL="285750" indent="-285750">
              <a:buFont typeface="Wingdings"/>
              <a:buChar char="Ø"/>
            </a:pPr>
            <a:r>
              <a:rPr lang="en-US" sz="1400" dirty="0">
                <a:ea typeface="+mn-lt"/>
                <a:cs typeface="+mn-lt"/>
              </a:rPr>
              <a:t>The notes part of the application will have a place for the user to add notes dealing with their workouts and what they will like to do in the future or that </a:t>
            </a:r>
            <a:r>
              <a:rPr lang="en-US" sz="1400" dirty="0" err="1">
                <a:ea typeface="+mn-lt"/>
                <a:cs typeface="+mn-lt"/>
              </a:rPr>
              <a:t>day,Also</a:t>
            </a:r>
            <a:r>
              <a:rPr lang="en-US" sz="1400" dirty="0">
                <a:ea typeface="+mn-lt"/>
                <a:cs typeface="+mn-lt"/>
              </a:rPr>
              <a:t> when they should eat their next meal.</a:t>
            </a:r>
            <a:endParaRPr lang="en-US" sz="1400" dirty="0">
              <a:cs typeface="Calibri"/>
            </a:endParaRPr>
          </a:p>
        </p:txBody>
      </p:sp>
    </p:spTree>
    <p:extLst>
      <p:ext uri="{BB962C8B-B14F-4D97-AF65-F5344CB8AC3E}">
        <p14:creationId xmlns:p14="http://schemas.microsoft.com/office/powerpoint/2010/main" val="32772606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066D6E0-D23B-B603-89D7-B34254F40214}"/>
              </a:ext>
            </a:extLst>
          </p:cNvPr>
          <p:cNvSpPr>
            <a:spLocks noGrp="1"/>
          </p:cNvSpPr>
          <p:nvPr>
            <p:ph type="body" idx="1"/>
          </p:nvPr>
        </p:nvSpPr>
        <p:spPr>
          <a:xfrm>
            <a:off x="464435" y="741721"/>
            <a:ext cx="8518967" cy="430887"/>
          </a:xfrm>
        </p:spPr>
        <p:txBody>
          <a:bodyPr wrap="square" lIns="0" tIns="0" rIns="0" bIns="0" anchor="t">
            <a:spAutoFit/>
          </a:bodyPr>
          <a:lstStyle/>
          <a:p>
            <a:pPr marL="285750" indent="-285750">
              <a:buFont typeface="Wingdings"/>
              <a:buChar char="Ø"/>
            </a:pPr>
            <a:r>
              <a:rPr lang="en-US" sz="1400" dirty="0">
                <a:ea typeface="+mn-lt"/>
                <a:cs typeface="+mn-lt"/>
              </a:rPr>
              <a:t>The application will be accessible through the touch screen on an Android device. The alarm portion of the application will access the android clock and alarm system already in the device.</a:t>
            </a:r>
            <a:endParaRPr lang="en-US" sz="1400" dirty="0"/>
          </a:p>
        </p:txBody>
      </p:sp>
      <p:sp>
        <p:nvSpPr>
          <p:cNvPr id="4" name="TextBox 3">
            <a:extLst>
              <a:ext uri="{FF2B5EF4-FFF2-40B4-BE49-F238E27FC236}">
                <a16:creationId xmlns:a16="http://schemas.microsoft.com/office/drawing/2014/main" id="{1067A3E8-C9A6-0250-6DAD-074A0A6616AD}"/>
              </a:ext>
            </a:extLst>
          </p:cNvPr>
          <p:cNvSpPr txBox="1"/>
          <p:nvPr/>
        </p:nvSpPr>
        <p:spPr>
          <a:xfrm>
            <a:off x="150109" y="245961"/>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000000"/>
                </a:solidFill>
                <a:cs typeface="Calibri"/>
              </a:rPr>
              <a:t>HARDWARE INTERFACES</a:t>
            </a:r>
            <a:endParaRPr lang="en-US" b="1" dirty="0">
              <a:solidFill>
                <a:srgbClr val="000000"/>
              </a:solidFill>
            </a:endParaRPr>
          </a:p>
        </p:txBody>
      </p:sp>
      <p:sp>
        <p:nvSpPr>
          <p:cNvPr id="5" name="TextBox 4">
            <a:extLst>
              <a:ext uri="{FF2B5EF4-FFF2-40B4-BE49-F238E27FC236}">
                <a16:creationId xmlns:a16="http://schemas.microsoft.com/office/drawing/2014/main" id="{2AB60155-630B-2F39-3AA7-D0FD91D41F35}"/>
              </a:ext>
            </a:extLst>
          </p:cNvPr>
          <p:cNvSpPr txBox="1"/>
          <p:nvPr/>
        </p:nvSpPr>
        <p:spPr>
          <a:xfrm>
            <a:off x="182662" y="1350982"/>
            <a:ext cx="436365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cs typeface="Calibri"/>
              </a:rPr>
              <a:t>COMMUNICATION INTERFACE</a:t>
            </a:r>
          </a:p>
        </p:txBody>
      </p:sp>
      <p:sp>
        <p:nvSpPr>
          <p:cNvPr id="6" name="TextBox 5">
            <a:extLst>
              <a:ext uri="{FF2B5EF4-FFF2-40B4-BE49-F238E27FC236}">
                <a16:creationId xmlns:a16="http://schemas.microsoft.com/office/drawing/2014/main" id="{0371C66F-451C-EBA4-4A05-ED74866D7395}"/>
              </a:ext>
            </a:extLst>
          </p:cNvPr>
          <p:cNvSpPr txBox="1"/>
          <p:nvPr/>
        </p:nvSpPr>
        <p:spPr>
          <a:xfrm>
            <a:off x="370751" y="1944185"/>
            <a:ext cx="8617351"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Ø"/>
            </a:pPr>
            <a:r>
              <a:rPr lang="en-US" sz="1400" dirty="0">
                <a:ea typeface="+mn-lt"/>
                <a:cs typeface="+mn-lt"/>
              </a:rPr>
              <a:t>This application will not communicate with other users using the same application. This app however will communicate with the android device in ways like the alarm and time.</a:t>
            </a:r>
          </a:p>
          <a:p>
            <a:pPr marL="285750" indent="-285750">
              <a:buFont typeface="Wingdings"/>
              <a:buChar char="Ø"/>
            </a:pPr>
            <a:endParaRPr lang="en-US" sz="1400" dirty="0">
              <a:cs typeface="Calibri"/>
            </a:endParaRPr>
          </a:p>
          <a:p>
            <a:pPr marL="285750" indent="-285750">
              <a:buFont typeface="Wingdings"/>
              <a:buChar char="Ø"/>
            </a:pPr>
            <a:r>
              <a:rPr lang="en-US" sz="1400" dirty="0">
                <a:ea typeface="+mn-lt"/>
                <a:cs typeface="+mn-lt"/>
              </a:rPr>
              <a:t>This application will not communicate with other users using the same application. This app however will communicate with the android device in ways like the alarm and time.</a:t>
            </a:r>
            <a:endParaRPr lang="en-US" sz="1400" dirty="0">
              <a:cs typeface="Calibri"/>
            </a:endParaRPr>
          </a:p>
        </p:txBody>
      </p:sp>
      <p:sp>
        <p:nvSpPr>
          <p:cNvPr id="7" name="TextBox 6">
            <a:extLst>
              <a:ext uri="{FF2B5EF4-FFF2-40B4-BE49-F238E27FC236}">
                <a16:creationId xmlns:a16="http://schemas.microsoft.com/office/drawing/2014/main" id="{CCCB101B-EB0A-F638-FDD6-8802DFCD66A7}"/>
              </a:ext>
            </a:extLst>
          </p:cNvPr>
          <p:cNvSpPr txBox="1"/>
          <p:nvPr/>
        </p:nvSpPr>
        <p:spPr>
          <a:xfrm>
            <a:off x="274897" y="3320487"/>
            <a:ext cx="491345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cs typeface="Calibri"/>
              </a:rPr>
              <a:t>OTHER NON-FUNCTIONAL REQUIREMENTS</a:t>
            </a:r>
            <a:endParaRPr lang="en-US" dirty="0">
              <a:cs typeface="Calibri"/>
            </a:endParaRPr>
          </a:p>
        </p:txBody>
      </p:sp>
      <p:sp>
        <p:nvSpPr>
          <p:cNvPr id="8" name="TextBox 7">
            <a:extLst>
              <a:ext uri="{FF2B5EF4-FFF2-40B4-BE49-F238E27FC236}">
                <a16:creationId xmlns:a16="http://schemas.microsoft.com/office/drawing/2014/main" id="{79314228-5848-3EEE-1505-CDA9D5D73D70}"/>
              </a:ext>
            </a:extLst>
          </p:cNvPr>
          <p:cNvSpPr txBox="1"/>
          <p:nvPr/>
        </p:nvSpPr>
        <p:spPr>
          <a:xfrm>
            <a:off x="408732" y="3689430"/>
            <a:ext cx="8870547"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b="1" i="1" u="sng" dirty="0">
                <a:cs typeface="Calibri"/>
              </a:rPr>
              <a:t>Security</a:t>
            </a:r>
            <a:endParaRPr lang="en-US"/>
          </a:p>
        </p:txBody>
      </p:sp>
      <p:sp>
        <p:nvSpPr>
          <p:cNvPr id="9" name="TextBox 8">
            <a:extLst>
              <a:ext uri="{FF2B5EF4-FFF2-40B4-BE49-F238E27FC236}">
                <a16:creationId xmlns:a16="http://schemas.microsoft.com/office/drawing/2014/main" id="{6D372018-67CD-3718-628C-DF42FA2A1216}"/>
              </a:ext>
            </a:extLst>
          </p:cNvPr>
          <p:cNvSpPr txBox="1"/>
          <p:nvPr/>
        </p:nvSpPr>
        <p:spPr>
          <a:xfrm>
            <a:off x="793950" y="4183162"/>
            <a:ext cx="650497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ea typeface="+mn-lt"/>
                <a:cs typeface="+mn-lt"/>
              </a:rPr>
              <a:t>This application will not communicate with other users using the same application. This app however will communicate with the android device in ways like the alarm and time</a:t>
            </a:r>
            <a:endParaRPr lang="en-US" sz="1400" dirty="0"/>
          </a:p>
        </p:txBody>
      </p:sp>
    </p:spTree>
    <p:extLst>
      <p:ext uri="{BB962C8B-B14F-4D97-AF65-F5344CB8AC3E}">
        <p14:creationId xmlns:p14="http://schemas.microsoft.com/office/powerpoint/2010/main" val="2642409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C685E87-5C9F-5DC9-6B28-E3AC2F8EC723}"/>
              </a:ext>
            </a:extLst>
          </p:cNvPr>
          <p:cNvSpPr>
            <a:spLocks noGrp="1"/>
          </p:cNvSpPr>
          <p:nvPr>
            <p:ph type="body" idx="1"/>
          </p:nvPr>
        </p:nvSpPr>
        <p:spPr>
          <a:xfrm>
            <a:off x="377625" y="141284"/>
            <a:ext cx="8511732" cy="215444"/>
          </a:xfrm>
        </p:spPr>
        <p:txBody>
          <a:bodyPr wrap="square" lIns="0" tIns="0" rIns="0" bIns="0" anchor="t">
            <a:spAutoFit/>
          </a:bodyPr>
          <a:lstStyle/>
          <a:p>
            <a:r>
              <a:rPr lang="en-US" sz="1400" b="1" u="sng" dirty="0">
                <a:solidFill>
                  <a:schemeClr val="tx1"/>
                </a:solidFill>
              </a:rPr>
              <a:t>Reliability</a:t>
            </a:r>
          </a:p>
        </p:txBody>
      </p:sp>
      <p:sp>
        <p:nvSpPr>
          <p:cNvPr id="4" name="TextBox 3">
            <a:extLst>
              <a:ext uri="{FF2B5EF4-FFF2-40B4-BE49-F238E27FC236}">
                <a16:creationId xmlns:a16="http://schemas.microsoft.com/office/drawing/2014/main" id="{53065443-6EBE-84AC-A272-991AB7E18EB1}"/>
              </a:ext>
            </a:extLst>
          </p:cNvPr>
          <p:cNvSpPr txBox="1"/>
          <p:nvPr/>
        </p:nvSpPr>
        <p:spPr>
          <a:xfrm>
            <a:off x="578734" y="529903"/>
            <a:ext cx="8371389"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ea typeface="+mn-lt"/>
                <a:cs typeface="+mn-lt"/>
              </a:rPr>
              <a:t>The Application Shall not crash or close under any circumstances. The Application shall be able to recover in the event of a system failure in at least the time it takes to close the application and restart. The Application shall recover after a system crash in no longer than 5 minutes. The Application Shall always be available to be used by the user.</a:t>
            </a:r>
            <a:endParaRPr lang="en-US" sz="1400" dirty="0"/>
          </a:p>
        </p:txBody>
      </p:sp>
      <p:sp>
        <p:nvSpPr>
          <p:cNvPr id="5" name="TextBox 4">
            <a:extLst>
              <a:ext uri="{FF2B5EF4-FFF2-40B4-BE49-F238E27FC236}">
                <a16:creationId xmlns:a16="http://schemas.microsoft.com/office/drawing/2014/main" id="{82CAFC89-DE3E-F2B9-A10D-8DC6CD9727B5}"/>
              </a:ext>
            </a:extLst>
          </p:cNvPr>
          <p:cNvSpPr txBox="1"/>
          <p:nvPr/>
        </p:nvSpPr>
        <p:spPr>
          <a:xfrm>
            <a:off x="388837" y="1690988"/>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u="sng" dirty="0">
                <a:cs typeface="Calibri"/>
              </a:rPr>
              <a:t>Maintainability</a:t>
            </a:r>
            <a:endParaRPr lang="en-US" sz="1400" b="1" u="sng" dirty="0"/>
          </a:p>
        </p:txBody>
      </p:sp>
      <p:sp>
        <p:nvSpPr>
          <p:cNvPr id="6" name="TextBox 5">
            <a:extLst>
              <a:ext uri="{FF2B5EF4-FFF2-40B4-BE49-F238E27FC236}">
                <a16:creationId xmlns:a16="http://schemas.microsoft.com/office/drawing/2014/main" id="{EF5A99F9-9E4B-BDBE-B770-B4AEE2888C97}"/>
              </a:ext>
            </a:extLst>
          </p:cNvPr>
          <p:cNvSpPr txBox="1"/>
          <p:nvPr/>
        </p:nvSpPr>
        <p:spPr>
          <a:xfrm>
            <a:off x="581628" y="2162296"/>
            <a:ext cx="8132661"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t>The Application Shall Be maintained by the developers in unison with System or hardware updates. The Application shall be modified by the Developers if the application is found to have a flaw or bug. If the Application is to be changed, The Application shall go through detailed testing to determine the Reliability and Security of the Application.</a:t>
            </a:r>
          </a:p>
        </p:txBody>
      </p:sp>
      <p:sp>
        <p:nvSpPr>
          <p:cNvPr id="7" name="TextBox 6">
            <a:extLst>
              <a:ext uri="{FF2B5EF4-FFF2-40B4-BE49-F238E27FC236}">
                <a16:creationId xmlns:a16="http://schemas.microsoft.com/office/drawing/2014/main" id="{3CE5D434-50D5-E465-A73A-38B1C99955EA}"/>
              </a:ext>
            </a:extLst>
          </p:cNvPr>
          <p:cNvSpPr txBox="1"/>
          <p:nvPr/>
        </p:nvSpPr>
        <p:spPr>
          <a:xfrm>
            <a:off x="390645" y="3210166"/>
            <a:ext cx="228021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b="1" u="sng" dirty="0">
                <a:cs typeface="Calibri"/>
              </a:rPr>
              <a:t>Portability</a:t>
            </a:r>
          </a:p>
        </p:txBody>
      </p:sp>
      <p:sp>
        <p:nvSpPr>
          <p:cNvPr id="8" name="TextBox 7">
            <a:extLst>
              <a:ext uri="{FF2B5EF4-FFF2-40B4-BE49-F238E27FC236}">
                <a16:creationId xmlns:a16="http://schemas.microsoft.com/office/drawing/2014/main" id="{4C588FC3-053F-14EE-F48D-3116A3F322A0}"/>
              </a:ext>
            </a:extLst>
          </p:cNvPr>
          <p:cNvSpPr txBox="1"/>
          <p:nvPr/>
        </p:nvSpPr>
        <p:spPr>
          <a:xfrm>
            <a:off x="578734" y="3662302"/>
            <a:ext cx="8262876"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ea typeface="+mn-lt"/>
                <a:cs typeface="+mn-lt"/>
              </a:rPr>
              <a:t>This Application and its data should not be transferred to any other devices. The Application shall be available for download onto any android system via the android app store. The application shall not share the same data from and system to any other system by any means or data transfer. The Application shall be able to be downloaded and shall perform without error in the presence of other android applications</a:t>
            </a:r>
            <a:endParaRPr lang="en-US" sz="1400" dirty="0">
              <a:cs typeface="Calibri"/>
            </a:endParaRPr>
          </a:p>
        </p:txBody>
      </p:sp>
    </p:spTree>
    <p:extLst>
      <p:ext uri="{BB962C8B-B14F-4D97-AF65-F5344CB8AC3E}">
        <p14:creationId xmlns:p14="http://schemas.microsoft.com/office/powerpoint/2010/main" val="25050640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C18A38"/>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37</TotalTime>
  <Words>1302</Words>
  <Application>Microsoft Office PowerPoint</Application>
  <PresentationFormat>On-screen Show (16:9)</PresentationFormat>
  <Paragraphs>81</Paragraphs>
  <Slides>12</Slides>
  <Notes>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12</vt:i4>
      </vt:variant>
    </vt:vector>
  </HeadingPairs>
  <TitlesOfParts>
    <vt:vector size="23" baseType="lpstr">
      <vt:lpstr>Arial</vt:lpstr>
      <vt:lpstr>Calibri</vt:lpstr>
      <vt:lpstr>EB Garamond</vt:lpstr>
      <vt:lpstr>EB Garamond Medium</vt:lpstr>
      <vt:lpstr>EB Garamond SemiBold</vt:lpstr>
      <vt:lpstr>Lucida Sans Unicode</vt:lpstr>
      <vt:lpstr>Noto Sans Symbols</vt:lpstr>
      <vt:lpstr>Public Sans</vt:lpstr>
      <vt:lpstr>Trebuchet MS</vt:lpstr>
      <vt:lpstr>Wingdings</vt:lpstr>
      <vt:lpstr>Office Theme</vt:lpstr>
      <vt:lpstr>12. Workout Tracker  Application</vt:lpstr>
      <vt:lpstr>WORKOUT TRACKING APPLICATION</vt:lpstr>
      <vt:lpstr>Workout Tracker Application</vt:lpstr>
      <vt:lpstr>INTRODUCTION</vt:lpstr>
      <vt:lpstr>GENERAL DESCRIPTION</vt:lpstr>
      <vt:lpstr>FUNCTIONAL REQUIREMENTS</vt:lpstr>
      <vt:lpstr>OVERVIEW TO APPLICATION</vt:lpstr>
      <vt:lpstr>PowerPoint Presentation</vt:lpstr>
      <vt:lpstr>PowerPoint Presentation</vt:lpstr>
      <vt:lpstr>OPERATIONAL SCENARIOS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Workout Tracker Application_Task2.pptx</dc:title>
  <dc:creator>Siranjeevi sanjay</dc:creator>
  <cp:lastModifiedBy>Siranjeevi sanjay</cp:lastModifiedBy>
  <cp:revision>148</cp:revision>
  <dcterms:created xsi:type="dcterms:W3CDTF">2023-03-09T16:22:47Z</dcterms:created>
  <dcterms:modified xsi:type="dcterms:W3CDTF">2023-03-09T20:14:18Z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ies>
</file>

<file path=docProps/thumbnail.jpeg>
</file>